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3" r:id="rId3"/>
    <p:sldId id="286" r:id="rId4"/>
    <p:sldId id="287" r:id="rId5"/>
    <p:sldId id="280" r:id="rId6"/>
    <p:sldId id="283" r:id="rId7"/>
    <p:sldId id="274" r:id="rId8"/>
    <p:sldId id="284" r:id="rId9"/>
    <p:sldId id="278" r:id="rId10"/>
    <p:sldId id="285" r:id="rId11"/>
    <p:sldId id="28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rdia Campbell" initials="NC" lastIdx="1" clrIdx="0">
    <p:extLst>
      <p:ext uri="{19B8F6BF-5375-455C-9EA6-DF929625EA0E}">
        <p15:presenceInfo xmlns:p15="http://schemas.microsoft.com/office/powerpoint/2012/main" userId="S-1-5-21-2742728865-3943999806-71484540-10818" providerId="AD"/>
      </p:ext>
    </p:extLst>
  </p:cmAuthor>
  <p:cmAuthor id="2" name="Wendling, Claude Paul Emile" initials="WCPE" lastIdx="5" clrIdx="1">
    <p:extLst>
      <p:ext uri="{19B8F6BF-5375-455C-9EA6-DF929625EA0E}">
        <p15:presenceInfo xmlns:p15="http://schemas.microsoft.com/office/powerpoint/2012/main" userId="S::CWendling@imf.org::6b76d346-3546-4069-b26b-d35d0c1fc4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33" autoAdjust="0"/>
    <p:restoredTop sz="94660"/>
  </p:normalViewPr>
  <p:slideViewPr>
    <p:cSldViewPr snapToGrid="0">
      <p:cViewPr varScale="1">
        <p:scale>
          <a:sx n="86" d="100"/>
          <a:sy n="86" d="100"/>
        </p:scale>
        <p:origin x="5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00978CA-B8F8-44CA-BE43-2D7D83897159}" type="datetimeFigureOut">
              <a:rPr lang="en-US" smtClean="0"/>
              <a:t>3/9/2021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706BED39-B2B7-40EB-8B48-ED327FB479C0}"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4728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00978CA-B8F8-44CA-BE43-2D7D83897159}" type="datetimeFigureOut">
              <a:rPr lang="en-US" smtClean="0"/>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6BED39-B2B7-40EB-8B48-ED327FB479C0}" type="slidenum">
              <a:rPr lang="en-US" smtClean="0"/>
              <a:t>‹#›</a:t>
            </a:fld>
            <a:endParaRPr lang="en-US" dirty="0"/>
          </a:p>
        </p:txBody>
      </p:sp>
    </p:spTree>
    <p:extLst>
      <p:ext uri="{BB962C8B-B14F-4D97-AF65-F5344CB8AC3E}">
        <p14:creationId xmlns:p14="http://schemas.microsoft.com/office/powerpoint/2010/main" val="2090402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0978CA-B8F8-44CA-BE43-2D7D83897159}" type="datetimeFigureOut">
              <a:rPr lang="en-US" smtClean="0"/>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6BED39-B2B7-40EB-8B48-ED327FB479C0}"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625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0978CA-B8F8-44CA-BE43-2D7D83897159}" type="datetimeFigureOut">
              <a:rPr lang="en-US" smtClean="0"/>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6BED39-B2B7-40EB-8B48-ED327FB479C0}"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955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0978CA-B8F8-44CA-BE43-2D7D83897159}" type="datetimeFigureOut">
              <a:rPr lang="en-US" smtClean="0"/>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6BED39-B2B7-40EB-8B48-ED327FB479C0}" type="slidenum">
              <a:rPr lang="en-US" smtClean="0"/>
              <a:t>‹#›</a:t>
            </a:fld>
            <a:endParaRPr lang="en-US" dirty="0"/>
          </a:p>
        </p:txBody>
      </p:sp>
    </p:spTree>
    <p:extLst>
      <p:ext uri="{BB962C8B-B14F-4D97-AF65-F5344CB8AC3E}">
        <p14:creationId xmlns:p14="http://schemas.microsoft.com/office/powerpoint/2010/main" val="868243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0978CA-B8F8-44CA-BE43-2D7D83897159}" type="datetimeFigureOut">
              <a:rPr lang="en-US" smtClean="0"/>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6BED39-B2B7-40EB-8B48-ED327FB479C0}"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3942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0978CA-B8F8-44CA-BE43-2D7D83897159}" type="datetimeFigureOut">
              <a:rPr lang="en-US" smtClean="0"/>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6BED39-B2B7-40EB-8B48-ED327FB479C0}"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4318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0978CA-B8F8-44CA-BE43-2D7D83897159}" type="datetimeFigureOut">
              <a:rPr lang="en-US" smtClean="0"/>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6BED39-B2B7-40EB-8B48-ED327FB479C0}"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3790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0978CA-B8F8-44CA-BE43-2D7D83897159}" type="datetimeFigureOut">
              <a:rPr lang="en-US" smtClean="0"/>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6BED39-B2B7-40EB-8B48-ED327FB479C0}"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7B04D23A-FC9E-4A40-8AA8-83B1508EB5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175" y="609600"/>
            <a:ext cx="1973140" cy="9378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65101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0978CA-B8F8-44CA-BE43-2D7D83897159}" type="datetimeFigureOut">
              <a:rPr lang="en-US" smtClean="0"/>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6BED39-B2B7-40EB-8B48-ED327FB479C0}" type="slidenum">
              <a:rPr lang="en-US" smtClean="0"/>
              <a:t>‹#›</a:t>
            </a:fld>
            <a:endParaRPr lang="en-US" dirty="0"/>
          </a:p>
        </p:txBody>
      </p:sp>
    </p:spTree>
    <p:extLst>
      <p:ext uri="{BB962C8B-B14F-4D97-AF65-F5344CB8AC3E}">
        <p14:creationId xmlns:p14="http://schemas.microsoft.com/office/powerpoint/2010/main" val="3833149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0978CA-B8F8-44CA-BE43-2D7D83897159}" type="datetimeFigureOut">
              <a:rPr lang="en-US" smtClean="0"/>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6BED39-B2B7-40EB-8B48-ED327FB479C0}"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34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0978CA-B8F8-44CA-BE43-2D7D83897159}" type="datetimeFigureOut">
              <a:rPr lang="en-US" smtClean="0"/>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6BED39-B2B7-40EB-8B48-ED327FB479C0}" type="slidenum">
              <a:rPr lang="en-US" smtClean="0"/>
              <a:t>‹#›</a:t>
            </a:fld>
            <a:endParaRPr lang="en-US" dirty="0"/>
          </a:p>
        </p:txBody>
      </p:sp>
    </p:spTree>
    <p:extLst>
      <p:ext uri="{BB962C8B-B14F-4D97-AF65-F5344CB8AC3E}">
        <p14:creationId xmlns:p14="http://schemas.microsoft.com/office/powerpoint/2010/main" val="425965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0978CA-B8F8-44CA-BE43-2D7D83897159}" type="datetimeFigureOut">
              <a:rPr lang="en-US" smtClean="0"/>
              <a:t>3/9/2021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6BED39-B2B7-40EB-8B48-ED327FB479C0}"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769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0978CA-B8F8-44CA-BE43-2D7D83897159}" type="datetimeFigureOut">
              <a:rPr lang="en-US" smtClean="0"/>
              <a:t>3/9/2021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6BED39-B2B7-40EB-8B48-ED327FB479C0}"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7277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0978CA-B8F8-44CA-BE43-2D7D83897159}" type="datetimeFigureOut">
              <a:rPr lang="en-US" smtClean="0"/>
              <a:t>3/9/2021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6BED39-B2B7-40EB-8B48-ED327FB479C0}" type="slidenum">
              <a:rPr lang="en-US" smtClean="0"/>
              <a:t>‹#›</a:t>
            </a:fld>
            <a:endParaRPr lang="en-US" dirty="0"/>
          </a:p>
        </p:txBody>
      </p:sp>
    </p:spTree>
    <p:extLst>
      <p:ext uri="{BB962C8B-B14F-4D97-AF65-F5344CB8AC3E}">
        <p14:creationId xmlns:p14="http://schemas.microsoft.com/office/powerpoint/2010/main" val="414890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00978CA-B8F8-44CA-BE43-2D7D83897159}" type="datetimeFigureOut">
              <a:rPr lang="en-US" smtClean="0"/>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6BED39-B2B7-40EB-8B48-ED327FB479C0}"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505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00978CA-B8F8-44CA-BE43-2D7D83897159}" type="datetimeFigureOut">
              <a:rPr lang="en-US" smtClean="0"/>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6BED39-B2B7-40EB-8B48-ED327FB479C0}" type="slidenum">
              <a:rPr lang="en-US" smtClean="0"/>
              <a:t>‹#›</a:t>
            </a:fld>
            <a:endParaRPr lang="en-US" dirty="0"/>
          </a:p>
        </p:txBody>
      </p:sp>
    </p:spTree>
    <p:extLst>
      <p:ext uri="{BB962C8B-B14F-4D97-AF65-F5344CB8AC3E}">
        <p14:creationId xmlns:p14="http://schemas.microsoft.com/office/powerpoint/2010/main" val="2841951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835790" y="948265"/>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0978CA-B8F8-44CA-BE43-2D7D83897159}" type="datetimeFigureOut">
              <a:rPr lang="en-US" smtClean="0"/>
              <a:t>3/9/2021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6BED39-B2B7-40EB-8B48-ED327FB479C0}" type="slidenum">
              <a:rPr lang="en-US" smtClean="0"/>
              <a:t>‹#›</a:t>
            </a:fld>
            <a:endParaRPr lang="en-US" dirty="0"/>
          </a:p>
        </p:txBody>
      </p:sp>
      <p:pic>
        <p:nvPicPr>
          <p:cNvPr id="12" name="Picture 11">
            <a:extLst>
              <a:ext uri="{FF2B5EF4-FFF2-40B4-BE49-F238E27FC236}">
                <a16:creationId xmlns:a16="http://schemas.microsoft.com/office/drawing/2014/main" id="{6BB057FE-D07B-415C-BB2E-5E3C8C9A96FD}"/>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22777" y="750927"/>
            <a:ext cx="1973140" cy="9378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59751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25">
          <a:fgClr>
            <a:schemeClr val="accent2">
              <a:lumMod val="20000"/>
              <a:lumOff val="80000"/>
            </a:schemeClr>
          </a:fgClr>
          <a:bgClr>
            <a:schemeClr val="accent3">
              <a:lumMod val="20000"/>
              <a:lumOff val="8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5DA26-DB47-4CAB-B58B-F2FEFC8BBA95}"/>
              </a:ext>
            </a:extLst>
          </p:cNvPr>
          <p:cNvSpPr>
            <a:spLocks noGrp="1"/>
          </p:cNvSpPr>
          <p:nvPr>
            <p:ph type="ctrTitle"/>
          </p:nvPr>
        </p:nvSpPr>
        <p:spPr>
          <a:xfrm>
            <a:off x="1524000" y="1122363"/>
            <a:ext cx="9144000" cy="377963"/>
          </a:xfrm>
        </p:spPr>
        <p:txBody>
          <a:bodyPr>
            <a:normAutofit fontScale="90000"/>
          </a:bodyPr>
          <a:lstStyle/>
          <a:p>
            <a:r>
              <a:rPr lang="en-US" dirty="0"/>
              <a:t>TURKS AND CAICOS ISLANDS</a:t>
            </a:r>
          </a:p>
        </p:txBody>
      </p:sp>
      <p:pic>
        <p:nvPicPr>
          <p:cNvPr id="6" name="Picture 5">
            <a:extLst>
              <a:ext uri="{FF2B5EF4-FFF2-40B4-BE49-F238E27FC236}">
                <a16:creationId xmlns:a16="http://schemas.microsoft.com/office/drawing/2014/main" id="{88E9AD8A-49DF-427D-B999-996688375AE0}"/>
              </a:ext>
            </a:extLst>
          </p:cNvPr>
          <p:cNvPicPr>
            <a:picLocks noChangeAspect="1"/>
          </p:cNvPicPr>
          <p:nvPr/>
        </p:nvPicPr>
        <p:blipFill>
          <a:blip r:embed="rId2"/>
          <a:stretch>
            <a:fillRect/>
          </a:stretch>
        </p:blipFill>
        <p:spPr>
          <a:xfrm>
            <a:off x="2362199" y="1609725"/>
            <a:ext cx="7419975" cy="3686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A08E3C1E-D13D-4791-8DAB-C3ABA87049EC}"/>
              </a:ext>
            </a:extLst>
          </p:cNvPr>
          <p:cNvSpPr/>
          <p:nvPr/>
        </p:nvSpPr>
        <p:spPr>
          <a:xfrm>
            <a:off x="1" y="6016675"/>
            <a:ext cx="12191999" cy="954107"/>
          </a:xfrm>
          <a:prstGeom prst="rect">
            <a:avLst/>
          </a:prstGeom>
        </p:spPr>
        <p:txBody>
          <a:bodyPr wrap="square">
            <a:spAutoFit/>
          </a:bodyPr>
          <a:lstStyle/>
          <a:p>
            <a:pPr algn="ctr">
              <a:spcBef>
                <a:spcPct val="0"/>
              </a:spcBef>
            </a:pPr>
            <a:r>
              <a:rPr lang="en-US" sz="2800" dirty="0">
                <a:ln w="3175" cmpd="sng">
                  <a:noFill/>
                </a:ln>
                <a:solidFill>
                  <a:schemeClr val="tx1">
                    <a:lumMod val="85000"/>
                    <a:lumOff val="15000"/>
                  </a:schemeClr>
                </a:solidFill>
                <a:latin typeface="+mj-lt"/>
                <a:ea typeface="+mj-ea"/>
                <a:cs typeface="+mj-cs"/>
              </a:rPr>
              <a:t>Roundtable Discussion on: Green Budgeting Practices </a:t>
            </a:r>
          </a:p>
          <a:p>
            <a:pPr algn="ctr">
              <a:spcBef>
                <a:spcPct val="0"/>
              </a:spcBef>
            </a:pPr>
            <a:r>
              <a:rPr lang="en-US" sz="2800" dirty="0">
                <a:ln w="3175" cmpd="sng">
                  <a:noFill/>
                </a:ln>
                <a:solidFill>
                  <a:schemeClr val="tx1">
                    <a:lumMod val="85000"/>
                    <a:lumOff val="15000"/>
                  </a:schemeClr>
                </a:solidFill>
                <a:latin typeface="+mj-lt"/>
                <a:ea typeface="+mj-ea"/>
                <a:cs typeface="+mj-cs"/>
              </a:rPr>
              <a:t> Challenges and Opportunities in the Caribbean region </a:t>
            </a:r>
          </a:p>
        </p:txBody>
      </p:sp>
    </p:spTree>
    <p:extLst>
      <p:ext uri="{BB962C8B-B14F-4D97-AF65-F5344CB8AC3E}">
        <p14:creationId xmlns:p14="http://schemas.microsoft.com/office/powerpoint/2010/main" val="3704288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5">
          <a:fgClr>
            <a:schemeClr val="accent2">
              <a:lumMod val="20000"/>
              <a:lumOff val="80000"/>
            </a:schemeClr>
          </a:fgClr>
          <a:bgClr>
            <a:schemeClr val="accent3">
              <a:lumMod val="20000"/>
              <a:lumOff val="8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7C4FD-EF3A-46EE-AA5E-8D1C1E3706F4}"/>
              </a:ext>
            </a:extLst>
          </p:cNvPr>
          <p:cNvSpPr>
            <a:spLocks noGrp="1"/>
          </p:cNvSpPr>
          <p:nvPr>
            <p:ph type="title"/>
          </p:nvPr>
        </p:nvSpPr>
        <p:spPr/>
        <p:txBody>
          <a:bodyPr/>
          <a:lstStyle/>
          <a:p>
            <a:r>
              <a:rPr lang="en-US" dirty="0"/>
              <a:t>OPPORTUNITIES</a:t>
            </a:r>
          </a:p>
        </p:txBody>
      </p:sp>
      <p:sp>
        <p:nvSpPr>
          <p:cNvPr id="3" name="Content Placeholder 2">
            <a:extLst>
              <a:ext uri="{FF2B5EF4-FFF2-40B4-BE49-F238E27FC236}">
                <a16:creationId xmlns:a16="http://schemas.microsoft.com/office/drawing/2014/main" id="{7424D863-DAFB-4339-9423-506B091A8493}"/>
              </a:ext>
            </a:extLst>
          </p:cNvPr>
          <p:cNvSpPr>
            <a:spLocks noGrp="1"/>
          </p:cNvSpPr>
          <p:nvPr>
            <p:ph idx="1"/>
          </p:nvPr>
        </p:nvSpPr>
        <p:spPr/>
        <p:txBody>
          <a:bodyPr>
            <a:normAutofit/>
          </a:bodyPr>
          <a:lstStyle/>
          <a:p>
            <a:r>
              <a:rPr lang="en-US" dirty="0"/>
              <a:t>Financing – PPP Financing Model a potential option</a:t>
            </a:r>
          </a:p>
          <a:p>
            <a:r>
              <a:rPr lang="en-US" dirty="0"/>
              <a:t>Training of New Administration  - Green Budgeting</a:t>
            </a:r>
          </a:p>
          <a:p>
            <a:r>
              <a:rPr lang="en-US" dirty="0"/>
              <a:t>Adjustment of the chart of accounts</a:t>
            </a:r>
          </a:p>
        </p:txBody>
      </p:sp>
    </p:spTree>
    <p:extLst>
      <p:ext uri="{BB962C8B-B14F-4D97-AF65-F5344CB8AC3E}">
        <p14:creationId xmlns:p14="http://schemas.microsoft.com/office/powerpoint/2010/main" val="3313621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5">
          <a:fgClr>
            <a:schemeClr val="accent2">
              <a:lumMod val="20000"/>
              <a:lumOff val="80000"/>
            </a:schemeClr>
          </a:fgClr>
          <a:bgClr>
            <a:schemeClr val="accent3">
              <a:lumMod val="20000"/>
              <a:lumOff val="80000"/>
            </a:schemeClr>
          </a:bgClr>
        </a:patt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24D863-DAFB-4339-9423-506B091A8493}"/>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lgn="ctr">
              <a:buNone/>
            </a:pPr>
            <a:r>
              <a:rPr lang="en-US" dirty="0"/>
              <a:t>THANK YOU!</a:t>
            </a:r>
          </a:p>
          <a:p>
            <a:endParaRPr lang="en-US" dirty="0"/>
          </a:p>
          <a:p>
            <a:endParaRPr lang="en-US" dirty="0"/>
          </a:p>
        </p:txBody>
      </p:sp>
    </p:spTree>
    <p:extLst>
      <p:ext uri="{BB962C8B-B14F-4D97-AF65-F5344CB8AC3E}">
        <p14:creationId xmlns:p14="http://schemas.microsoft.com/office/powerpoint/2010/main" val="383651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25">
          <a:fgClr>
            <a:schemeClr val="accent2">
              <a:lumMod val="20000"/>
              <a:lumOff val="80000"/>
            </a:schemeClr>
          </a:fgClr>
          <a:bgClr>
            <a:schemeClr val="accent3">
              <a:lumMod val="20000"/>
              <a:lumOff val="8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3C24-573C-4735-BBB6-199FF9C10222}"/>
              </a:ext>
            </a:extLst>
          </p:cNvPr>
          <p:cNvSpPr>
            <a:spLocks noGrp="1"/>
          </p:cNvSpPr>
          <p:nvPr>
            <p:ph type="title"/>
          </p:nvPr>
        </p:nvSpPr>
        <p:spPr>
          <a:xfrm>
            <a:off x="2045340" y="1333500"/>
            <a:ext cx="9601196" cy="756707"/>
          </a:xfrm>
        </p:spPr>
        <p:txBody>
          <a:bodyPr>
            <a:noAutofit/>
          </a:bodyPr>
          <a:lstStyle/>
          <a:p>
            <a:pPr algn="ctr"/>
            <a:r>
              <a:rPr lang="en-US" sz="3200" dirty="0"/>
              <a:t> Climate Change Conversations</a:t>
            </a:r>
          </a:p>
        </p:txBody>
      </p:sp>
      <p:sp>
        <p:nvSpPr>
          <p:cNvPr id="3" name="Content Placeholder 2">
            <a:extLst>
              <a:ext uri="{FF2B5EF4-FFF2-40B4-BE49-F238E27FC236}">
                <a16:creationId xmlns:a16="http://schemas.microsoft.com/office/drawing/2014/main" id="{168919E6-28F0-4127-AB7B-A9EB22914CD7}"/>
              </a:ext>
            </a:extLst>
          </p:cNvPr>
          <p:cNvSpPr>
            <a:spLocks noGrp="1"/>
          </p:cNvSpPr>
          <p:nvPr>
            <p:ph idx="1"/>
          </p:nvPr>
        </p:nvSpPr>
        <p:spPr>
          <a:xfrm>
            <a:off x="1280160" y="2487168"/>
            <a:ext cx="9616437" cy="3388700"/>
          </a:xfrm>
        </p:spPr>
        <p:txBody>
          <a:bodyPr>
            <a:normAutofit/>
          </a:bodyPr>
          <a:lstStyle/>
          <a:p>
            <a:r>
              <a:rPr lang="en-US" dirty="0"/>
              <a:t>Essentially not new</a:t>
            </a:r>
          </a:p>
          <a:p>
            <a:r>
              <a:rPr lang="en-US" dirty="0"/>
              <a:t>Significant emphasis following 2017 tropical cyclones</a:t>
            </a:r>
          </a:p>
          <a:p>
            <a:pPr lvl="1"/>
            <a:r>
              <a:rPr lang="en-US" b="1" dirty="0"/>
              <a:t>UNDP Study to Support the Recovery Process for the Turks and Caicos Islands (MAY 2018)]</a:t>
            </a:r>
            <a:endParaRPr lang="en-US" dirty="0"/>
          </a:p>
          <a:p>
            <a:endParaRPr lang="en-US" dirty="0"/>
          </a:p>
        </p:txBody>
      </p:sp>
    </p:spTree>
    <p:extLst>
      <p:ext uri="{BB962C8B-B14F-4D97-AF65-F5344CB8AC3E}">
        <p14:creationId xmlns:p14="http://schemas.microsoft.com/office/powerpoint/2010/main" val="1882205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25">
          <a:fgClr>
            <a:schemeClr val="accent2">
              <a:lumMod val="20000"/>
              <a:lumOff val="80000"/>
            </a:schemeClr>
          </a:fgClr>
          <a:bgClr>
            <a:schemeClr val="accent3">
              <a:lumMod val="20000"/>
              <a:lumOff val="8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3C24-573C-4735-BBB6-199FF9C10222}"/>
              </a:ext>
            </a:extLst>
          </p:cNvPr>
          <p:cNvSpPr>
            <a:spLocks noGrp="1"/>
          </p:cNvSpPr>
          <p:nvPr>
            <p:ph type="title"/>
          </p:nvPr>
        </p:nvSpPr>
        <p:spPr>
          <a:xfrm>
            <a:off x="2045340" y="1333500"/>
            <a:ext cx="9105013" cy="756707"/>
          </a:xfrm>
        </p:spPr>
        <p:txBody>
          <a:bodyPr>
            <a:noAutofit/>
          </a:bodyPr>
          <a:lstStyle/>
          <a:p>
            <a:pPr algn="ctr"/>
            <a:r>
              <a:rPr lang="en-US" sz="3200" dirty="0"/>
              <a:t> Major Recommendations from the UNDP 2018 Study</a:t>
            </a:r>
          </a:p>
        </p:txBody>
      </p:sp>
      <p:sp>
        <p:nvSpPr>
          <p:cNvPr id="3" name="Content Placeholder 2">
            <a:extLst>
              <a:ext uri="{FF2B5EF4-FFF2-40B4-BE49-F238E27FC236}">
                <a16:creationId xmlns:a16="http://schemas.microsoft.com/office/drawing/2014/main" id="{168919E6-28F0-4127-AB7B-A9EB22914CD7}"/>
              </a:ext>
            </a:extLst>
          </p:cNvPr>
          <p:cNvSpPr>
            <a:spLocks noGrp="1"/>
          </p:cNvSpPr>
          <p:nvPr>
            <p:ph idx="1"/>
          </p:nvPr>
        </p:nvSpPr>
        <p:spPr>
          <a:xfrm>
            <a:off x="1280160" y="2487168"/>
            <a:ext cx="9616437" cy="3388700"/>
          </a:xfrm>
        </p:spPr>
        <p:txBody>
          <a:bodyPr>
            <a:normAutofit/>
          </a:bodyPr>
          <a:lstStyle/>
          <a:p>
            <a:r>
              <a:rPr lang="en-US" dirty="0">
                <a:solidFill>
                  <a:srgbClr val="FF0000"/>
                </a:solidFill>
                <a:effectLst/>
              </a:rPr>
              <a:t>Significant investment in Disaster risk management and Environmental management but figure not quantifiable in the accounting system</a:t>
            </a:r>
          </a:p>
          <a:p>
            <a:pPr lvl="1"/>
            <a:r>
              <a:rPr lang="en-US" dirty="0"/>
              <a:t>A total of 138 development codes and 119 non‐development codes were identified with climate dimensions. There is a broad constituency of interest in delivering the outcomes of disaster risk reduction and climate response in the TCI. </a:t>
            </a:r>
          </a:p>
          <a:p>
            <a:pPr lvl="1"/>
            <a:r>
              <a:rPr lang="en-US" dirty="0"/>
              <a:t>The period under review (2014 to 2016) witnessed an increase of 23.4% in actual expenditure for </a:t>
            </a:r>
            <a:r>
              <a:rPr lang="en-US" dirty="0" err="1"/>
              <a:t>programmes</a:t>
            </a:r>
            <a:r>
              <a:rPr lang="en-US" dirty="0"/>
              <a:t> with a climate dimension. </a:t>
            </a:r>
            <a:endParaRPr lang="en-US" dirty="0">
              <a:effectLst/>
            </a:endParaRPr>
          </a:p>
          <a:p>
            <a:endParaRPr lang="en-US" dirty="0">
              <a:effectLst/>
            </a:endParaRPr>
          </a:p>
          <a:p>
            <a:endParaRPr lang="en-US" dirty="0"/>
          </a:p>
        </p:txBody>
      </p:sp>
    </p:spTree>
    <p:extLst>
      <p:ext uri="{BB962C8B-B14F-4D97-AF65-F5344CB8AC3E}">
        <p14:creationId xmlns:p14="http://schemas.microsoft.com/office/powerpoint/2010/main" val="3693953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25">
          <a:fgClr>
            <a:schemeClr val="accent2">
              <a:lumMod val="20000"/>
              <a:lumOff val="80000"/>
            </a:schemeClr>
          </a:fgClr>
          <a:bgClr>
            <a:schemeClr val="accent3">
              <a:lumMod val="20000"/>
              <a:lumOff val="8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3C24-573C-4735-BBB6-199FF9C10222}"/>
              </a:ext>
            </a:extLst>
          </p:cNvPr>
          <p:cNvSpPr>
            <a:spLocks noGrp="1"/>
          </p:cNvSpPr>
          <p:nvPr>
            <p:ph type="title"/>
          </p:nvPr>
        </p:nvSpPr>
        <p:spPr>
          <a:xfrm>
            <a:off x="2045340" y="1333500"/>
            <a:ext cx="9601196" cy="756707"/>
          </a:xfrm>
        </p:spPr>
        <p:txBody>
          <a:bodyPr>
            <a:noAutofit/>
          </a:bodyPr>
          <a:lstStyle/>
          <a:p>
            <a:pPr algn="ctr"/>
            <a:r>
              <a:rPr lang="en-US" sz="3200" dirty="0"/>
              <a:t> GOVERNMENT POLICY</a:t>
            </a:r>
          </a:p>
        </p:txBody>
      </p:sp>
      <p:sp>
        <p:nvSpPr>
          <p:cNvPr id="3" name="Content Placeholder 2">
            <a:extLst>
              <a:ext uri="{FF2B5EF4-FFF2-40B4-BE49-F238E27FC236}">
                <a16:creationId xmlns:a16="http://schemas.microsoft.com/office/drawing/2014/main" id="{168919E6-28F0-4127-AB7B-A9EB22914CD7}"/>
              </a:ext>
            </a:extLst>
          </p:cNvPr>
          <p:cNvSpPr>
            <a:spLocks noGrp="1"/>
          </p:cNvSpPr>
          <p:nvPr>
            <p:ph idx="1"/>
          </p:nvPr>
        </p:nvSpPr>
        <p:spPr>
          <a:xfrm>
            <a:off x="1280160" y="2487168"/>
            <a:ext cx="9616437" cy="3388700"/>
          </a:xfrm>
        </p:spPr>
        <p:txBody>
          <a:bodyPr>
            <a:normAutofit fontScale="92500" lnSpcReduction="20000"/>
          </a:bodyPr>
          <a:lstStyle/>
          <a:p>
            <a:r>
              <a:rPr lang="en-US" dirty="0"/>
              <a:t>Government was in the process of finalizing Vision 2040 Document</a:t>
            </a:r>
          </a:p>
          <a:p>
            <a:r>
              <a:rPr lang="en-US" dirty="0"/>
              <a:t>The five (5) high level outcomes or Sustainable Development Dimensions (SDDs) are:</a:t>
            </a:r>
          </a:p>
          <a:p>
            <a:pPr lvl="1"/>
            <a:r>
              <a:rPr lang="en-GB" dirty="0"/>
              <a:t>High national income and wealth - SDD 1</a:t>
            </a:r>
          </a:p>
          <a:p>
            <a:pPr lvl="2"/>
            <a:r>
              <a:rPr lang="en-GB" dirty="0"/>
              <a:t>Replaced the information above </a:t>
            </a:r>
            <a:r>
              <a:rPr lang="en-GB" dirty="0">
                <a:highlight>
                  <a:srgbClr val="FFFF00"/>
                </a:highlight>
              </a:rPr>
              <a:t>(</a:t>
            </a:r>
            <a:r>
              <a:rPr lang="en-US" dirty="0">
                <a:solidFill>
                  <a:schemeClr val="accent5">
                    <a:lumMod val="75000"/>
                  </a:schemeClr>
                </a:solidFill>
                <a:highlight>
                  <a:srgbClr val="FFFF00"/>
                </a:highlight>
              </a:rPr>
              <a:t>Robust and climate resilient infrastructure- SDD 1;)</a:t>
            </a:r>
            <a:endParaRPr lang="en-US" dirty="0">
              <a:solidFill>
                <a:schemeClr val="accent5">
                  <a:lumMod val="75000"/>
                </a:schemeClr>
              </a:solidFill>
              <a:effectLst/>
              <a:highlight>
                <a:srgbClr val="FFFF00"/>
              </a:highlight>
            </a:endParaRPr>
          </a:p>
          <a:p>
            <a:pPr lvl="1"/>
            <a:r>
              <a:rPr lang="en-US" dirty="0"/>
              <a:t>A socially cohesive society – SDD 2;</a:t>
            </a:r>
            <a:endParaRPr lang="en-US" dirty="0">
              <a:effectLst/>
            </a:endParaRPr>
          </a:p>
          <a:p>
            <a:pPr lvl="1"/>
            <a:r>
              <a:rPr lang="en-US" dirty="0"/>
              <a:t>Healthy, natural environment, heritage and cultural assets - SDD 3;</a:t>
            </a:r>
            <a:endParaRPr lang="en-US" dirty="0">
              <a:effectLst/>
            </a:endParaRPr>
          </a:p>
          <a:p>
            <a:pPr lvl="1"/>
            <a:r>
              <a:rPr lang="en-US" dirty="0"/>
              <a:t>Citizen security – SDD 4; and</a:t>
            </a:r>
            <a:endParaRPr lang="en-US" dirty="0">
              <a:effectLst/>
            </a:endParaRPr>
          </a:p>
          <a:p>
            <a:pPr lvl="1"/>
            <a:r>
              <a:rPr lang="en-US" dirty="0"/>
              <a:t>Good governance – SDD 5</a:t>
            </a:r>
            <a:endParaRPr lang="en-US" dirty="0">
              <a:effectLst/>
            </a:endParaRPr>
          </a:p>
          <a:p>
            <a:endParaRPr lang="en-US" dirty="0"/>
          </a:p>
        </p:txBody>
      </p:sp>
    </p:spTree>
    <p:extLst>
      <p:ext uri="{BB962C8B-B14F-4D97-AF65-F5344CB8AC3E}">
        <p14:creationId xmlns:p14="http://schemas.microsoft.com/office/powerpoint/2010/main" val="2980598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25">
          <a:fgClr>
            <a:schemeClr val="accent2">
              <a:lumMod val="20000"/>
              <a:lumOff val="80000"/>
            </a:schemeClr>
          </a:fgClr>
          <a:bgClr>
            <a:schemeClr val="accent3">
              <a:lumMod val="20000"/>
              <a:lumOff val="8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3C24-573C-4735-BBB6-199FF9C10222}"/>
              </a:ext>
            </a:extLst>
          </p:cNvPr>
          <p:cNvSpPr>
            <a:spLocks noGrp="1"/>
          </p:cNvSpPr>
          <p:nvPr>
            <p:ph type="title"/>
          </p:nvPr>
        </p:nvSpPr>
        <p:spPr>
          <a:xfrm>
            <a:off x="1601994" y="1298864"/>
            <a:ext cx="9601196" cy="756707"/>
          </a:xfrm>
        </p:spPr>
        <p:txBody>
          <a:bodyPr>
            <a:noAutofit/>
          </a:bodyPr>
          <a:lstStyle/>
          <a:p>
            <a:pPr algn="ctr"/>
            <a:r>
              <a:rPr lang="en-US" sz="3200" dirty="0"/>
              <a:t>GREEN BUDGET INTERVENTIONS</a:t>
            </a:r>
            <a:br>
              <a:rPr lang="en-US" sz="3200" dirty="0"/>
            </a:br>
            <a:r>
              <a:rPr lang="en-US" sz="3200" dirty="0"/>
              <a:t>MTEF(2020-21)</a:t>
            </a:r>
          </a:p>
        </p:txBody>
      </p:sp>
      <p:pic>
        <p:nvPicPr>
          <p:cNvPr id="6" name="Content Placeholder 5">
            <a:extLst>
              <a:ext uri="{FF2B5EF4-FFF2-40B4-BE49-F238E27FC236}">
                <a16:creationId xmlns:a16="http://schemas.microsoft.com/office/drawing/2014/main" id="{ECBB0E86-F7CC-4B22-BD9A-D9165032EB22}"/>
              </a:ext>
            </a:extLst>
          </p:cNvPr>
          <p:cNvPicPr>
            <a:picLocks noGrp="1" noChangeAspect="1"/>
          </p:cNvPicPr>
          <p:nvPr>
            <p:ph idx="1"/>
          </p:nvPr>
        </p:nvPicPr>
        <p:blipFill rotWithShape="1">
          <a:blip r:embed="rId2"/>
          <a:srcRect l="20535" t="31157" r="22961" b="22201"/>
          <a:stretch/>
        </p:blipFill>
        <p:spPr>
          <a:xfrm>
            <a:off x="870013" y="2557463"/>
            <a:ext cx="10386872" cy="3317875"/>
          </a:xfrm>
          <a:prstGeom prst="rect">
            <a:avLst/>
          </a:prstGeom>
        </p:spPr>
      </p:pic>
    </p:spTree>
    <p:extLst>
      <p:ext uri="{BB962C8B-B14F-4D97-AF65-F5344CB8AC3E}">
        <p14:creationId xmlns:p14="http://schemas.microsoft.com/office/powerpoint/2010/main" val="907999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25">
          <a:fgClr>
            <a:schemeClr val="accent2">
              <a:lumMod val="20000"/>
              <a:lumOff val="80000"/>
            </a:schemeClr>
          </a:fgClr>
          <a:bgClr>
            <a:schemeClr val="accent3">
              <a:lumMod val="20000"/>
              <a:lumOff val="8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3C24-573C-4735-BBB6-199FF9C10222}"/>
              </a:ext>
            </a:extLst>
          </p:cNvPr>
          <p:cNvSpPr>
            <a:spLocks noGrp="1"/>
          </p:cNvSpPr>
          <p:nvPr>
            <p:ph type="title"/>
          </p:nvPr>
        </p:nvSpPr>
        <p:spPr>
          <a:xfrm>
            <a:off x="1545475" y="1597235"/>
            <a:ext cx="9956281" cy="836371"/>
          </a:xfrm>
        </p:spPr>
        <p:txBody>
          <a:bodyPr>
            <a:noAutofit/>
          </a:bodyPr>
          <a:lstStyle/>
          <a:p>
            <a:r>
              <a:rPr lang="en-US" sz="2000" dirty="0"/>
              <a:t>DIRECT INVESTMENT IN PROTECTION OF THE ENVIRONMENT AND CLIMATE CHANGE RISK REDUCTION</a:t>
            </a:r>
          </a:p>
        </p:txBody>
      </p:sp>
      <p:pic>
        <p:nvPicPr>
          <p:cNvPr id="5" name="Picture 4">
            <a:extLst>
              <a:ext uri="{FF2B5EF4-FFF2-40B4-BE49-F238E27FC236}">
                <a16:creationId xmlns:a16="http://schemas.microsoft.com/office/drawing/2014/main" id="{D7B4222A-8817-4CC1-AF00-1B1829BF70EF}"/>
              </a:ext>
            </a:extLst>
          </p:cNvPr>
          <p:cNvPicPr>
            <a:picLocks noChangeAspect="1"/>
          </p:cNvPicPr>
          <p:nvPr/>
        </p:nvPicPr>
        <p:blipFill>
          <a:blip r:embed="rId2"/>
          <a:stretch>
            <a:fillRect/>
          </a:stretch>
        </p:blipFill>
        <p:spPr>
          <a:xfrm>
            <a:off x="1379220" y="2531364"/>
            <a:ext cx="9707880" cy="2369820"/>
          </a:xfrm>
          <a:prstGeom prst="rect">
            <a:avLst/>
          </a:prstGeom>
        </p:spPr>
      </p:pic>
      <p:sp>
        <p:nvSpPr>
          <p:cNvPr id="6" name="TextBox 5">
            <a:extLst>
              <a:ext uri="{FF2B5EF4-FFF2-40B4-BE49-F238E27FC236}">
                <a16:creationId xmlns:a16="http://schemas.microsoft.com/office/drawing/2014/main" id="{6A19C8BD-A6D7-4E3F-928C-5F687ACDDAD6}"/>
              </a:ext>
            </a:extLst>
          </p:cNvPr>
          <p:cNvSpPr txBox="1"/>
          <p:nvPr/>
        </p:nvSpPr>
        <p:spPr>
          <a:xfrm>
            <a:off x="2479963" y="5417127"/>
            <a:ext cx="6830291" cy="646331"/>
          </a:xfrm>
          <a:prstGeom prst="rect">
            <a:avLst/>
          </a:prstGeom>
          <a:noFill/>
        </p:spPr>
        <p:txBody>
          <a:bodyPr wrap="square" rtlCol="0">
            <a:spAutoFit/>
          </a:bodyPr>
          <a:lstStyle/>
          <a:p>
            <a:pPr marL="285750" indent="-285750">
              <a:buFont typeface="Arial" panose="020B0604020202020204" pitchFamily="34" charset="0"/>
              <a:buChar char="•"/>
            </a:pPr>
            <a:r>
              <a:rPr lang="en-US" dirty="0"/>
              <a:t>Allocations are sometimes dependent on the personalities</a:t>
            </a:r>
          </a:p>
          <a:p>
            <a:pPr marL="285750" indent="-285750">
              <a:buFont typeface="Arial" panose="020B0604020202020204" pitchFamily="34" charset="0"/>
              <a:buChar char="•"/>
            </a:pPr>
            <a:r>
              <a:rPr lang="en-US" dirty="0"/>
              <a:t>Cross cutting expenditure not captured</a:t>
            </a:r>
          </a:p>
        </p:txBody>
      </p:sp>
    </p:spTree>
    <p:extLst>
      <p:ext uri="{BB962C8B-B14F-4D97-AF65-F5344CB8AC3E}">
        <p14:creationId xmlns:p14="http://schemas.microsoft.com/office/powerpoint/2010/main" val="3404625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25">
          <a:fgClr>
            <a:schemeClr val="accent2">
              <a:lumMod val="20000"/>
              <a:lumOff val="80000"/>
            </a:schemeClr>
          </a:fgClr>
          <a:bgClr>
            <a:schemeClr val="accent3">
              <a:lumMod val="20000"/>
              <a:lumOff val="80000"/>
            </a:schemeClr>
          </a:bgClr>
        </a:patt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1480F8-2589-43F7-B7C6-09CB93B418EB}"/>
              </a:ext>
            </a:extLst>
          </p:cNvPr>
          <p:cNvSpPr>
            <a:spLocks noGrp="1"/>
          </p:cNvSpPr>
          <p:nvPr>
            <p:ph idx="1"/>
          </p:nvPr>
        </p:nvSpPr>
        <p:spPr>
          <a:xfrm>
            <a:off x="1295402" y="2443689"/>
            <a:ext cx="9601196" cy="3318936"/>
          </a:xfrm>
        </p:spPr>
        <p:txBody>
          <a:bodyPr>
            <a:normAutofit/>
          </a:bodyPr>
          <a:lstStyle/>
          <a:p>
            <a:pPr marL="742950" lvl="2"/>
            <a:r>
              <a:rPr lang="en-US" sz="2400" dirty="0">
                <a:solidFill>
                  <a:schemeClr val="tx1"/>
                </a:solidFill>
              </a:rPr>
              <a:t>Rebuilding the Climate Resilient Seaport(Financed from Consolidated Fund) &gt; $41m</a:t>
            </a:r>
          </a:p>
          <a:p>
            <a:pPr marL="742950" lvl="2"/>
            <a:r>
              <a:rPr lang="en-US" sz="2400" dirty="0">
                <a:solidFill>
                  <a:schemeClr val="tx1"/>
                </a:solidFill>
              </a:rPr>
              <a:t>Several other smaller projects funded</a:t>
            </a:r>
          </a:p>
          <a:p>
            <a:pPr lvl="1"/>
            <a:endParaRPr lang="en-US" dirty="0"/>
          </a:p>
          <a:p>
            <a:endParaRPr lang="en-US" dirty="0"/>
          </a:p>
          <a:p>
            <a:endParaRPr lang="en-US" dirty="0"/>
          </a:p>
        </p:txBody>
      </p:sp>
      <p:sp>
        <p:nvSpPr>
          <p:cNvPr id="6" name="Title 1">
            <a:extLst>
              <a:ext uri="{FF2B5EF4-FFF2-40B4-BE49-F238E27FC236}">
                <a16:creationId xmlns:a16="http://schemas.microsoft.com/office/drawing/2014/main" id="{320B8D16-6A34-4425-800E-3523EDFC80E6}"/>
              </a:ext>
            </a:extLst>
          </p:cNvPr>
          <p:cNvSpPr>
            <a:spLocks noGrp="1"/>
          </p:cNvSpPr>
          <p:nvPr>
            <p:ph type="title"/>
          </p:nvPr>
        </p:nvSpPr>
        <p:spPr>
          <a:xfrm>
            <a:off x="2981325" y="1323976"/>
            <a:ext cx="8477250" cy="361950"/>
          </a:xfrm>
        </p:spPr>
        <p:txBody>
          <a:bodyPr>
            <a:noAutofit/>
          </a:bodyPr>
          <a:lstStyle/>
          <a:p>
            <a:r>
              <a:rPr lang="en-US" sz="3200" dirty="0"/>
              <a:t>MAJOR INVESTMENT IN PROTECTION OF THE</a:t>
            </a:r>
            <a:br>
              <a:rPr lang="en-US" sz="3200" dirty="0"/>
            </a:br>
            <a:r>
              <a:rPr lang="en-US" sz="3200" dirty="0"/>
              <a:t> ENVIRONMENT AND CLIMATE CHANGE RISK REDUCTION</a:t>
            </a:r>
          </a:p>
        </p:txBody>
      </p:sp>
    </p:spTree>
    <p:extLst>
      <p:ext uri="{BB962C8B-B14F-4D97-AF65-F5344CB8AC3E}">
        <p14:creationId xmlns:p14="http://schemas.microsoft.com/office/powerpoint/2010/main" val="1433443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25">
          <a:fgClr>
            <a:schemeClr val="accent2">
              <a:lumMod val="20000"/>
              <a:lumOff val="80000"/>
            </a:schemeClr>
          </a:fgClr>
          <a:bgClr>
            <a:schemeClr val="accent3">
              <a:lumMod val="20000"/>
              <a:lumOff val="80000"/>
            </a:schemeClr>
          </a:bgClr>
        </a:patt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1480F8-2589-43F7-B7C6-09CB93B418EB}"/>
              </a:ext>
            </a:extLst>
          </p:cNvPr>
          <p:cNvSpPr>
            <a:spLocks noGrp="1"/>
          </p:cNvSpPr>
          <p:nvPr>
            <p:ph idx="1"/>
          </p:nvPr>
        </p:nvSpPr>
        <p:spPr>
          <a:xfrm>
            <a:off x="1295402" y="2443689"/>
            <a:ext cx="9601196" cy="3318936"/>
          </a:xfrm>
        </p:spPr>
        <p:txBody>
          <a:bodyPr>
            <a:normAutofit fontScale="70000" lnSpcReduction="20000"/>
          </a:bodyPr>
          <a:lstStyle/>
          <a:p>
            <a:pPr marL="285750" lvl="1"/>
            <a:r>
              <a:rPr lang="en-US" sz="2600" dirty="0"/>
              <a:t>Budget Office invited the Director of DECR and Director Disaster Management and Emergency Services to sit as  panelists in budget challenge and funding decision committees to assist with identifying gaps in green budgeting.</a:t>
            </a:r>
          </a:p>
          <a:p>
            <a:pPr marL="628650" lvl="3"/>
            <a:r>
              <a:rPr lang="en-US" sz="2400" dirty="0"/>
              <a:t>Identification of projects that are not properly assessed</a:t>
            </a:r>
          </a:p>
          <a:p>
            <a:pPr marL="628650" lvl="3"/>
            <a:r>
              <a:rPr lang="en-US" sz="2400" dirty="0"/>
              <a:t>Identification of projects that should be given priority funding</a:t>
            </a:r>
          </a:p>
          <a:p>
            <a:pPr marL="628650" lvl="3"/>
            <a:r>
              <a:rPr lang="en-US" sz="2400" dirty="0"/>
              <a:t>Some ministries are not receptive of the inclusion</a:t>
            </a:r>
          </a:p>
          <a:p>
            <a:pPr marL="628650" lvl="3"/>
            <a:r>
              <a:rPr lang="en-US" sz="2400" dirty="0"/>
              <a:t>Robust allocation to the DECR</a:t>
            </a:r>
          </a:p>
          <a:p>
            <a:r>
              <a:rPr lang="en-US" sz="2600" dirty="0"/>
              <a:t>Issuance of the Capital Expenditure call circular to allow time for environmental impact assessments to be completed on major projects</a:t>
            </a:r>
          </a:p>
          <a:p>
            <a:pPr lvl="1"/>
            <a:r>
              <a:rPr lang="en-US" sz="2200" dirty="0"/>
              <a:t>Though the circular was issued early, the intended goals were not necessarily achieved.</a:t>
            </a:r>
          </a:p>
          <a:p>
            <a:pPr lvl="1"/>
            <a:endParaRPr lang="en-US" dirty="0"/>
          </a:p>
          <a:p>
            <a:endParaRPr lang="en-US" sz="2000" dirty="0"/>
          </a:p>
          <a:p>
            <a:endParaRPr lang="en-US" dirty="0"/>
          </a:p>
        </p:txBody>
      </p:sp>
      <p:sp>
        <p:nvSpPr>
          <p:cNvPr id="6" name="Rectangle 5">
            <a:extLst>
              <a:ext uri="{FF2B5EF4-FFF2-40B4-BE49-F238E27FC236}">
                <a16:creationId xmlns:a16="http://schemas.microsoft.com/office/drawing/2014/main" id="{579CBD66-94EF-4AAD-B17A-E6855539F5A6}"/>
              </a:ext>
            </a:extLst>
          </p:cNvPr>
          <p:cNvSpPr/>
          <p:nvPr/>
        </p:nvSpPr>
        <p:spPr>
          <a:xfrm>
            <a:off x="2785110" y="713720"/>
            <a:ext cx="8656320" cy="1323439"/>
          </a:xfrm>
          <a:prstGeom prst="rect">
            <a:avLst/>
          </a:prstGeom>
        </p:spPr>
        <p:txBody>
          <a:bodyPr wrap="square">
            <a:spAutoFit/>
          </a:bodyPr>
          <a:lstStyle/>
          <a:p>
            <a:pPr algn="ctr"/>
            <a:r>
              <a:rPr lang="en-US" sz="3200" dirty="0">
                <a:ln w="3175" cmpd="sng">
                  <a:noFill/>
                </a:ln>
                <a:solidFill>
                  <a:schemeClr val="tx1">
                    <a:lumMod val="85000"/>
                    <a:lumOff val="15000"/>
                  </a:schemeClr>
                </a:solidFill>
                <a:latin typeface="+mj-lt"/>
                <a:ea typeface="+mj-ea"/>
                <a:cs typeface="+mj-cs"/>
              </a:rPr>
              <a:t>OTHER INTERVENTIONS</a:t>
            </a:r>
          </a:p>
          <a:p>
            <a:pPr algn="ctr"/>
            <a:endParaRPr lang="en-US" sz="2400" dirty="0"/>
          </a:p>
          <a:p>
            <a:pPr algn="ctr"/>
            <a:endParaRPr lang="en-US" sz="2400" dirty="0"/>
          </a:p>
        </p:txBody>
      </p:sp>
    </p:spTree>
    <p:extLst>
      <p:ext uri="{BB962C8B-B14F-4D97-AF65-F5344CB8AC3E}">
        <p14:creationId xmlns:p14="http://schemas.microsoft.com/office/powerpoint/2010/main" val="2228137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25">
          <a:fgClr>
            <a:schemeClr val="accent2">
              <a:lumMod val="20000"/>
              <a:lumOff val="80000"/>
            </a:schemeClr>
          </a:fgClr>
          <a:bgClr>
            <a:schemeClr val="accent3">
              <a:lumMod val="20000"/>
              <a:lumOff val="8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7C4FD-EF3A-46EE-AA5E-8D1C1E3706F4}"/>
              </a:ext>
            </a:extLst>
          </p:cNvPr>
          <p:cNvSpPr>
            <a:spLocks noGrp="1"/>
          </p:cNvSpPr>
          <p:nvPr>
            <p:ph type="title"/>
          </p:nvPr>
        </p:nvSpPr>
        <p:spPr/>
        <p:txBody>
          <a:bodyPr/>
          <a:lstStyle/>
          <a:p>
            <a:r>
              <a:rPr lang="en-US" sz="3200" dirty="0"/>
              <a:t>CHALLENGES</a:t>
            </a:r>
          </a:p>
        </p:txBody>
      </p:sp>
      <p:sp>
        <p:nvSpPr>
          <p:cNvPr id="3" name="Content Placeholder 2">
            <a:extLst>
              <a:ext uri="{FF2B5EF4-FFF2-40B4-BE49-F238E27FC236}">
                <a16:creationId xmlns:a16="http://schemas.microsoft.com/office/drawing/2014/main" id="{7424D863-DAFB-4339-9423-506B091A8493}"/>
              </a:ext>
            </a:extLst>
          </p:cNvPr>
          <p:cNvSpPr>
            <a:spLocks noGrp="1"/>
          </p:cNvSpPr>
          <p:nvPr>
            <p:ph idx="1"/>
          </p:nvPr>
        </p:nvSpPr>
        <p:spPr/>
        <p:txBody>
          <a:bodyPr>
            <a:normAutofit/>
          </a:bodyPr>
          <a:lstStyle/>
          <a:p>
            <a:r>
              <a:rPr lang="en-US" dirty="0"/>
              <a:t>Financing </a:t>
            </a:r>
          </a:p>
          <a:p>
            <a:r>
              <a:rPr lang="en-US" dirty="0"/>
              <a:t>Chart of account has not been adjusted to effectively show  the direct investments in climate change</a:t>
            </a:r>
          </a:p>
          <a:p>
            <a:r>
              <a:rPr lang="en-US" dirty="0"/>
              <a:t>COVID-19 has set back implementation plans</a:t>
            </a:r>
          </a:p>
          <a:p>
            <a:pPr marL="0" indent="0">
              <a:buNone/>
            </a:pPr>
            <a:endParaRPr lang="en-US" dirty="0"/>
          </a:p>
          <a:p>
            <a:endParaRPr lang="en-US" dirty="0"/>
          </a:p>
        </p:txBody>
      </p:sp>
    </p:spTree>
    <p:extLst>
      <p:ext uri="{BB962C8B-B14F-4D97-AF65-F5344CB8AC3E}">
        <p14:creationId xmlns:p14="http://schemas.microsoft.com/office/powerpoint/2010/main" val="42894409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3421</TotalTime>
  <Words>438</Words>
  <Application>Microsoft Office PowerPoint</Application>
  <PresentationFormat>Widescreen</PresentationFormat>
  <Paragraphs>48</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Garamond</vt:lpstr>
      <vt:lpstr>Organic</vt:lpstr>
      <vt:lpstr>TURKS AND CAICOS ISLANDS</vt:lpstr>
      <vt:lpstr> Climate Change Conversations</vt:lpstr>
      <vt:lpstr> Major Recommendations from the UNDP 2018 Study</vt:lpstr>
      <vt:lpstr> GOVERNMENT POLICY</vt:lpstr>
      <vt:lpstr>GREEN BUDGET INTERVENTIONS MTEF(2020-21)</vt:lpstr>
      <vt:lpstr>DIRECT INVESTMENT IN PROTECTION OF THE ENVIRONMENT AND CLIMATE CHANGE RISK REDUCTION</vt:lpstr>
      <vt:lpstr>MAJOR INVESTMENT IN PROTECTION OF THE  ENVIRONMENT AND CLIMATE CHANGE RISK REDUCTION</vt:lpstr>
      <vt:lpstr>PowerPoint Presentation</vt:lpstr>
      <vt:lpstr>CHALLENGES</vt:lpstr>
      <vt:lpstr>OPPORTUNITIES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Nordia Campbell</dc:creator>
  <cp:lastModifiedBy>Nordia Campbell</cp:lastModifiedBy>
  <cp:revision>49</cp:revision>
  <dcterms:created xsi:type="dcterms:W3CDTF">2021-02-18T17:53:41Z</dcterms:created>
  <dcterms:modified xsi:type="dcterms:W3CDTF">2021-03-09T21:08:19Z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20210306101146084</vt:lpwstr>
  </property>
</Properties>
</file>