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54" r:id="rId2"/>
    <p:sldId id="297" r:id="rId3"/>
    <p:sldId id="467" r:id="rId4"/>
    <p:sldId id="367" r:id="rId5"/>
    <p:sldId id="505" r:id="rId6"/>
    <p:sldId id="504" r:id="rId7"/>
    <p:sldId id="512" r:id="rId8"/>
    <p:sldId id="2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D1243B-6BA7-491F-BB91-32ACCFA65815}" v="93" dt="2021-03-10T18:21:15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F0AA2-B653-4352-90B2-D009B0E78AAA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71E7BA0-568A-4FCB-9420-F53C663EE520}">
      <dgm:prSet phldrT="[Text]" custT="1"/>
      <dgm:spPr/>
      <dgm:t>
        <a:bodyPr/>
        <a:lstStyle/>
        <a:p>
          <a:r>
            <a: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rPr>
            <a:t>Building consensus</a:t>
          </a:r>
          <a:endParaRPr lang="en-GB" sz="2000" b="0" dirty="0"/>
        </a:p>
      </dgm:t>
    </dgm:pt>
    <dgm:pt modelId="{729F0D63-9CC0-44B9-BBA0-ABAD45C6A522}" type="parTrans" cxnId="{F613AF20-5559-4201-8B09-ADA5E785A97B}">
      <dgm:prSet/>
      <dgm:spPr/>
      <dgm:t>
        <a:bodyPr/>
        <a:lstStyle/>
        <a:p>
          <a:endParaRPr lang="en-GB" sz="2000" b="0"/>
        </a:p>
      </dgm:t>
    </dgm:pt>
    <dgm:pt modelId="{9C7F2AD2-B34F-40B0-A235-2BF455BF2F69}" type="sibTrans" cxnId="{F613AF20-5559-4201-8B09-ADA5E785A97B}">
      <dgm:prSet/>
      <dgm:spPr/>
      <dgm:t>
        <a:bodyPr/>
        <a:lstStyle/>
        <a:p>
          <a:endParaRPr lang="en-GB" sz="2000" b="0"/>
        </a:p>
      </dgm:t>
    </dgm:pt>
    <dgm:pt modelId="{2FE6CF90-9AD8-44D1-843C-40A0ADD84002}">
      <dgm:prSet phldrT="[Text]" custT="1"/>
      <dgm:spPr/>
      <dgm:t>
        <a:bodyPr/>
        <a:lstStyle/>
        <a:p>
          <a:r>
            <a: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rPr>
            <a:t>Enabling integration in the budget</a:t>
          </a:r>
          <a:endParaRPr lang="en-GB" sz="2000" b="0" dirty="0"/>
        </a:p>
      </dgm:t>
    </dgm:pt>
    <dgm:pt modelId="{82999639-FD8E-4C4B-8F7B-AD8ECFC227F8}" type="parTrans" cxnId="{6345A9D2-44E9-4DF0-A7A7-A3B8B326BC61}">
      <dgm:prSet/>
      <dgm:spPr/>
      <dgm:t>
        <a:bodyPr/>
        <a:lstStyle/>
        <a:p>
          <a:endParaRPr lang="en-GB" sz="2000" b="0"/>
        </a:p>
      </dgm:t>
    </dgm:pt>
    <dgm:pt modelId="{7387C264-6220-4F1D-BB56-897C0DB940A6}" type="sibTrans" cxnId="{6345A9D2-44E9-4DF0-A7A7-A3B8B326BC61}">
      <dgm:prSet/>
      <dgm:spPr/>
      <dgm:t>
        <a:bodyPr/>
        <a:lstStyle/>
        <a:p>
          <a:endParaRPr lang="en-GB" sz="2000" b="0"/>
        </a:p>
      </dgm:t>
    </dgm:pt>
    <dgm:pt modelId="{A1490338-8CE9-4792-90D6-5EFABB6E8472}">
      <dgm:prSet phldrT="[Text]" custT="1"/>
      <dgm:spPr/>
      <dgm:t>
        <a:bodyPr/>
        <a:lstStyle/>
        <a:p>
          <a:r>
            <a:rPr lang="en-GB" sz="2000" b="0" dirty="0"/>
            <a:t>Improved CC budget decisions and accountability</a:t>
          </a:r>
        </a:p>
      </dgm:t>
    </dgm:pt>
    <dgm:pt modelId="{F0861244-CBF5-4178-89FB-7CA156C358E9}" type="parTrans" cxnId="{91EDB530-E2B2-4B1E-99AD-2DBA8F10679E}">
      <dgm:prSet/>
      <dgm:spPr/>
      <dgm:t>
        <a:bodyPr/>
        <a:lstStyle/>
        <a:p>
          <a:endParaRPr lang="en-GB" sz="2000" b="0"/>
        </a:p>
      </dgm:t>
    </dgm:pt>
    <dgm:pt modelId="{8ECD9CFE-B640-4584-ABB2-4FDA0679BF1D}" type="sibTrans" cxnId="{91EDB530-E2B2-4B1E-99AD-2DBA8F10679E}">
      <dgm:prSet/>
      <dgm:spPr/>
      <dgm:t>
        <a:bodyPr/>
        <a:lstStyle/>
        <a:p>
          <a:endParaRPr lang="en-GB" sz="2000" b="0"/>
        </a:p>
      </dgm:t>
    </dgm:pt>
    <dgm:pt modelId="{8AB71AD3-C57E-405D-BD16-22D4BCDB40C2}">
      <dgm:prSet custT="1"/>
      <dgm:spPr/>
      <dgm:t>
        <a:bodyPr/>
        <a:lstStyle/>
        <a:p>
          <a:r>
            <a:rPr lang="en-GB" sz="2000" b="0" dirty="0"/>
            <a:t>Building the evidence</a:t>
          </a:r>
        </a:p>
      </dgm:t>
    </dgm:pt>
    <dgm:pt modelId="{A622D158-FDC1-41A0-9D5F-7647F5820505}" type="parTrans" cxnId="{E7160933-841B-4C72-8379-3B2732138D64}">
      <dgm:prSet/>
      <dgm:spPr/>
      <dgm:t>
        <a:bodyPr/>
        <a:lstStyle/>
        <a:p>
          <a:endParaRPr lang="en-GB" sz="2000" b="0"/>
        </a:p>
      </dgm:t>
    </dgm:pt>
    <dgm:pt modelId="{6DB2C02A-2292-4F1A-91C9-D03CD5BE7A99}" type="sibTrans" cxnId="{E7160933-841B-4C72-8379-3B2732138D64}">
      <dgm:prSet/>
      <dgm:spPr/>
      <dgm:t>
        <a:bodyPr/>
        <a:lstStyle/>
        <a:p>
          <a:endParaRPr lang="en-GB" sz="2000" b="0"/>
        </a:p>
      </dgm:t>
    </dgm:pt>
    <dgm:pt modelId="{244BAA8A-AB16-41E2-B68D-18DD1EA892A7}" type="pres">
      <dgm:prSet presAssocID="{198F0AA2-B653-4352-90B2-D009B0E78AAA}" presName="rootnode" presStyleCnt="0">
        <dgm:presLayoutVars>
          <dgm:chMax/>
          <dgm:chPref/>
          <dgm:dir/>
          <dgm:animLvl val="lvl"/>
        </dgm:presLayoutVars>
      </dgm:prSet>
      <dgm:spPr/>
    </dgm:pt>
    <dgm:pt modelId="{C1A33BCD-2FFE-437D-AD15-01DE7BCD9DD5}" type="pres">
      <dgm:prSet presAssocID="{8AB71AD3-C57E-405D-BD16-22D4BCDB40C2}" presName="composite" presStyleCnt="0"/>
      <dgm:spPr/>
    </dgm:pt>
    <dgm:pt modelId="{F2A9F32E-8D2C-439D-A9E1-7079AB33446B}" type="pres">
      <dgm:prSet presAssocID="{8AB71AD3-C57E-405D-BD16-22D4BCDB40C2}" presName="LShape" presStyleLbl="alignNode1" presStyleIdx="0" presStyleCnt="7" custScaleY="106402"/>
      <dgm:spPr/>
    </dgm:pt>
    <dgm:pt modelId="{03FA8207-2B99-4EF0-AFB0-C8DB24222C62}" type="pres">
      <dgm:prSet presAssocID="{8AB71AD3-C57E-405D-BD16-22D4BCDB40C2}" presName="ParentText" presStyleLbl="revTx" presStyleIdx="0" presStyleCnt="4" custScaleX="100843" custLinFactNeighborX="1863" custLinFactNeighborY="-508">
        <dgm:presLayoutVars>
          <dgm:chMax val="0"/>
          <dgm:chPref val="0"/>
          <dgm:bulletEnabled val="1"/>
        </dgm:presLayoutVars>
      </dgm:prSet>
      <dgm:spPr/>
    </dgm:pt>
    <dgm:pt modelId="{93C5D59F-D139-4E25-9872-40930A142956}" type="pres">
      <dgm:prSet presAssocID="{8AB71AD3-C57E-405D-BD16-22D4BCDB40C2}" presName="Triangle" presStyleLbl="alignNode1" presStyleIdx="1" presStyleCnt="7"/>
      <dgm:spPr/>
    </dgm:pt>
    <dgm:pt modelId="{004C9F60-F070-493B-9955-C2D92AD25075}" type="pres">
      <dgm:prSet presAssocID="{6DB2C02A-2292-4F1A-91C9-D03CD5BE7A99}" presName="sibTrans" presStyleCnt="0"/>
      <dgm:spPr/>
    </dgm:pt>
    <dgm:pt modelId="{C1608897-768B-4364-AD92-FB4E0EA28285}" type="pres">
      <dgm:prSet presAssocID="{6DB2C02A-2292-4F1A-91C9-D03CD5BE7A99}" presName="space" presStyleCnt="0"/>
      <dgm:spPr/>
    </dgm:pt>
    <dgm:pt modelId="{953FFDEA-352B-4ADB-B236-2BEF8E54162F}" type="pres">
      <dgm:prSet presAssocID="{F71E7BA0-568A-4FCB-9420-F53C663EE520}" presName="composite" presStyleCnt="0"/>
      <dgm:spPr/>
    </dgm:pt>
    <dgm:pt modelId="{83C144FC-D780-44F2-A2CE-C8A261C99884}" type="pres">
      <dgm:prSet presAssocID="{F71E7BA0-568A-4FCB-9420-F53C663EE520}" presName="LShape" presStyleLbl="alignNode1" presStyleIdx="2" presStyleCnt="7" custScaleY="101141"/>
      <dgm:spPr/>
    </dgm:pt>
    <dgm:pt modelId="{91AC6FED-9BF4-4E8A-B2B2-E566D86E853F}" type="pres">
      <dgm:prSet presAssocID="{F71E7BA0-568A-4FCB-9420-F53C663EE52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738B98FF-13E8-4EB9-B396-16DC38D688CD}" type="pres">
      <dgm:prSet presAssocID="{F71E7BA0-568A-4FCB-9420-F53C663EE520}" presName="Triangle" presStyleLbl="alignNode1" presStyleIdx="3" presStyleCnt="7"/>
      <dgm:spPr/>
    </dgm:pt>
    <dgm:pt modelId="{F29BA715-CADE-4B49-9418-B6D833B23EEE}" type="pres">
      <dgm:prSet presAssocID="{9C7F2AD2-B34F-40B0-A235-2BF455BF2F69}" presName="sibTrans" presStyleCnt="0"/>
      <dgm:spPr/>
    </dgm:pt>
    <dgm:pt modelId="{DF1D2872-B42C-4648-8229-8A8EC29047B6}" type="pres">
      <dgm:prSet presAssocID="{9C7F2AD2-B34F-40B0-A235-2BF455BF2F69}" presName="space" presStyleCnt="0"/>
      <dgm:spPr/>
    </dgm:pt>
    <dgm:pt modelId="{8B117E84-09DD-4249-BD13-685D785CED41}" type="pres">
      <dgm:prSet presAssocID="{2FE6CF90-9AD8-44D1-843C-40A0ADD84002}" presName="composite" presStyleCnt="0"/>
      <dgm:spPr/>
    </dgm:pt>
    <dgm:pt modelId="{3A902DAF-4886-4E5E-906F-4FAE7B2A1DE4}" type="pres">
      <dgm:prSet presAssocID="{2FE6CF90-9AD8-44D1-843C-40A0ADD84002}" presName="LShape" presStyleLbl="alignNode1" presStyleIdx="4" presStyleCnt="7"/>
      <dgm:spPr/>
    </dgm:pt>
    <dgm:pt modelId="{612E502A-78CB-43AD-8B99-BB935594E7F8}" type="pres">
      <dgm:prSet presAssocID="{2FE6CF90-9AD8-44D1-843C-40A0ADD84002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0AEB67E-7019-4C17-BD54-7E6C0FC9C823}" type="pres">
      <dgm:prSet presAssocID="{2FE6CF90-9AD8-44D1-843C-40A0ADD84002}" presName="Triangle" presStyleLbl="alignNode1" presStyleIdx="5" presStyleCnt="7"/>
      <dgm:spPr/>
    </dgm:pt>
    <dgm:pt modelId="{8A859A16-4957-4722-B575-8CE91B0D5D60}" type="pres">
      <dgm:prSet presAssocID="{7387C264-6220-4F1D-BB56-897C0DB940A6}" presName="sibTrans" presStyleCnt="0"/>
      <dgm:spPr/>
    </dgm:pt>
    <dgm:pt modelId="{5D5CBF95-2FE9-4960-AEDD-58E00AE633F0}" type="pres">
      <dgm:prSet presAssocID="{7387C264-6220-4F1D-BB56-897C0DB940A6}" presName="space" presStyleCnt="0"/>
      <dgm:spPr/>
    </dgm:pt>
    <dgm:pt modelId="{E86D15A1-1C84-4B14-86DE-EF1BFA8E97A9}" type="pres">
      <dgm:prSet presAssocID="{A1490338-8CE9-4792-90D6-5EFABB6E8472}" presName="composite" presStyleCnt="0"/>
      <dgm:spPr/>
    </dgm:pt>
    <dgm:pt modelId="{3CCFBCB5-A841-437D-A2CE-B3C73FB6000F}" type="pres">
      <dgm:prSet presAssocID="{A1490338-8CE9-4792-90D6-5EFABB6E8472}" presName="LShape" presStyleLbl="alignNode1" presStyleIdx="6" presStyleCnt="7"/>
      <dgm:spPr/>
    </dgm:pt>
    <dgm:pt modelId="{46AA287A-D25A-4200-AC27-184A4BC0B33E}" type="pres">
      <dgm:prSet presAssocID="{A1490338-8CE9-4792-90D6-5EFABB6E847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340580F-0621-4463-8369-E9C473DEA8F7}" type="presOf" srcId="{8AB71AD3-C57E-405D-BD16-22D4BCDB40C2}" destId="{03FA8207-2B99-4EF0-AFB0-C8DB24222C62}" srcOrd="0" destOrd="0" presId="urn:microsoft.com/office/officeart/2009/3/layout/StepUpProcess"/>
    <dgm:cxn modelId="{F613AF20-5559-4201-8B09-ADA5E785A97B}" srcId="{198F0AA2-B653-4352-90B2-D009B0E78AAA}" destId="{F71E7BA0-568A-4FCB-9420-F53C663EE520}" srcOrd="1" destOrd="0" parTransId="{729F0D63-9CC0-44B9-BBA0-ABAD45C6A522}" sibTransId="{9C7F2AD2-B34F-40B0-A235-2BF455BF2F69}"/>
    <dgm:cxn modelId="{91EDB530-E2B2-4B1E-99AD-2DBA8F10679E}" srcId="{198F0AA2-B653-4352-90B2-D009B0E78AAA}" destId="{A1490338-8CE9-4792-90D6-5EFABB6E8472}" srcOrd="3" destOrd="0" parTransId="{F0861244-CBF5-4178-89FB-7CA156C358E9}" sibTransId="{8ECD9CFE-B640-4584-ABB2-4FDA0679BF1D}"/>
    <dgm:cxn modelId="{E7160933-841B-4C72-8379-3B2732138D64}" srcId="{198F0AA2-B653-4352-90B2-D009B0E78AAA}" destId="{8AB71AD3-C57E-405D-BD16-22D4BCDB40C2}" srcOrd="0" destOrd="0" parTransId="{A622D158-FDC1-41A0-9D5F-7647F5820505}" sibTransId="{6DB2C02A-2292-4F1A-91C9-D03CD5BE7A99}"/>
    <dgm:cxn modelId="{18C19033-B846-45B9-84E6-4327779632C1}" type="presOf" srcId="{2FE6CF90-9AD8-44D1-843C-40A0ADD84002}" destId="{612E502A-78CB-43AD-8B99-BB935594E7F8}" srcOrd="0" destOrd="0" presId="urn:microsoft.com/office/officeart/2009/3/layout/StepUpProcess"/>
    <dgm:cxn modelId="{D2802E4F-5D6C-48B6-A3AF-58339BF9775A}" type="presOf" srcId="{198F0AA2-B653-4352-90B2-D009B0E78AAA}" destId="{244BAA8A-AB16-41E2-B68D-18DD1EA892A7}" srcOrd="0" destOrd="0" presId="urn:microsoft.com/office/officeart/2009/3/layout/StepUpProcess"/>
    <dgm:cxn modelId="{FAF97550-029B-4C50-94DA-A97E50BA8D96}" type="presOf" srcId="{F71E7BA0-568A-4FCB-9420-F53C663EE520}" destId="{91AC6FED-9BF4-4E8A-B2B2-E566D86E853F}" srcOrd="0" destOrd="0" presId="urn:microsoft.com/office/officeart/2009/3/layout/StepUpProcess"/>
    <dgm:cxn modelId="{D61DB5A9-E372-4973-B30A-551C7F3658EF}" type="presOf" srcId="{A1490338-8CE9-4792-90D6-5EFABB6E8472}" destId="{46AA287A-D25A-4200-AC27-184A4BC0B33E}" srcOrd="0" destOrd="0" presId="urn:microsoft.com/office/officeart/2009/3/layout/StepUpProcess"/>
    <dgm:cxn modelId="{6345A9D2-44E9-4DF0-A7A7-A3B8B326BC61}" srcId="{198F0AA2-B653-4352-90B2-D009B0E78AAA}" destId="{2FE6CF90-9AD8-44D1-843C-40A0ADD84002}" srcOrd="2" destOrd="0" parTransId="{82999639-FD8E-4C4B-8F7B-AD8ECFC227F8}" sibTransId="{7387C264-6220-4F1D-BB56-897C0DB940A6}"/>
    <dgm:cxn modelId="{23A34B97-7435-40C8-8AF2-FD3D6D0B606E}" type="presParOf" srcId="{244BAA8A-AB16-41E2-B68D-18DD1EA892A7}" destId="{C1A33BCD-2FFE-437D-AD15-01DE7BCD9DD5}" srcOrd="0" destOrd="0" presId="urn:microsoft.com/office/officeart/2009/3/layout/StepUpProcess"/>
    <dgm:cxn modelId="{8522E5A3-6300-41ED-B573-8D0C209A87A1}" type="presParOf" srcId="{C1A33BCD-2FFE-437D-AD15-01DE7BCD9DD5}" destId="{F2A9F32E-8D2C-439D-A9E1-7079AB33446B}" srcOrd="0" destOrd="0" presId="urn:microsoft.com/office/officeart/2009/3/layout/StepUpProcess"/>
    <dgm:cxn modelId="{23134A91-36EF-4C9F-9CC0-BA8A26D4E6E1}" type="presParOf" srcId="{C1A33BCD-2FFE-437D-AD15-01DE7BCD9DD5}" destId="{03FA8207-2B99-4EF0-AFB0-C8DB24222C62}" srcOrd="1" destOrd="0" presId="urn:microsoft.com/office/officeart/2009/3/layout/StepUpProcess"/>
    <dgm:cxn modelId="{7328ADBA-9681-4E34-B6F3-70E6B01CEA5D}" type="presParOf" srcId="{C1A33BCD-2FFE-437D-AD15-01DE7BCD9DD5}" destId="{93C5D59F-D139-4E25-9872-40930A142956}" srcOrd="2" destOrd="0" presId="urn:microsoft.com/office/officeart/2009/3/layout/StepUpProcess"/>
    <dgm:cxn modelId="{99D4398E-71CB-43BA-B241-189385FB9B65}" type="presParOf" srcId="{244BAA8A-AB16-41E2-B68D-18DD1EA892A7}" destId="{004C9F60-F070-493B-9955-C2D92AD25075}" srcOrd="1" destOrd="0" presId="urn:microsoft.com/office/officeart/2009/3/layout/StepUpProcess"/>
    <dgm:cxn modelId="{B0AC1002-0BCA-460E-B0E8-7363DC5C8F90}" type="presParOf" srcId="{004C9F60-F070-493B-9955-C2D92AD25075}" destId="{C1608897-768B-4364-AD92-FB4E0EA28285}" srcOrd="0" destOrd="0" presId="urn:microsoft.com/office/officeart/2009/3/layout/StepUpProcess"/>
    <dgm:cxn modelId="{4E48BDDB-9329-4ACA-9CA3-A85D2264F9CD}" type="presParOf" srcId="{244BAA8A-AB16-41E2-B68D-18DD1EA892A7}" destId="{953FFDEA-352B-4ADB-B236-2BEF8E54162F}" srcOrd="2" destOrd="0" presId="urn:microsoft.com/office/officeart/2009/3/layout/StepUpProcess"/>
    <dgm:cxn modelId="{FE108E2B-E2EF-4F1D-94CF-1860F89C1CE7}" type="presParOf" srcId="{953FFDEA-352B-4ADB-B236-2BEF8E54162F}" destId="{83C144FC-D780-44F2-A2CE-C8A261C99884}" srcOrd="0" destOrd="0" presId="urn:microsoft.com/office/officeart/2009/3/layout/StepUpProcess"/>
    <dgm:cxn modelId="{3956D960-E7D0-4867-85E3-BF3A25106D50}" type="presParOf" srcId="{953FFDEA-352B-4ADB-B236-2BEF8E54162F}" destId="{91AC6FED-9BF4-4E8A-B2B2-E566D86E853F}" srcOrd="1" destOrd="0" presId="urn:microsoft.com/office/officeart/2009/3/layout/StepUpProcess"/>
    <dgm:cxn modelId="{0430B32E-E337-48E3-8820-B751009B1DCF}" type="presParOf" srcId="{953FFDEA-352B-4ADB-B236-2BEF8E54162F}" destId="{738B98FF-13E8-4EB9-B396-16DC38D688CD}" srcOrd="2" destOrd="0" presId="urn:microsoft.com/office/officeart/2009/3/layout/StepUpProcess"/>
    <dgm:cxn modelId="{5057AED5-852E-4E9A-AB4A-4DC04893F458}" type="presParOf" srcId="{244BAA8A-AB16-41E2-B68D-18DD1EA892A7}" destId="{F29BA715-CADE-4B49-9418-B6D833B23EEE}" srcOrd="3" destOrd="0" presId="urn:microsoft.com/office/officeart/2009/3/layout/StepUpProcess"/>
    <dgm:cxn modelId="{FDCB490A-319F-46FB-ACC2-25BAC306362C}" type="presParOf" srcId="{F29BA715-CADE-4B49-9418-B6D833B23EEE}" destId="{DF1D2872-B42C-4648-8229-8A8EC29047B6}" srcOrd="0" destOrd="0" presId="urn:microsoft.com/office/officeart/2009/3/layout/StepUpProcess"/>
    <dgm:cxn modelId="{969B4D3A-6374-4B37-BD10-FD4BE1C66B95}" type="presParOf" srcId="{244BAA8A-AB16-41E2-B68D-18DD1EA892A7}" destId="{8B117E84-09DD-4249-BD13-685D785CED41}" srcOrd="4" destOrd="0" presId="urn:microsoft.com/office/officeart/2009/3/layout/StepUpProcess"/>
    <dgm:cxn modelId="{92BFE0CA-90A1-4944-AF50-477D8A062EB0}" type="presParOf" srcId="{8B117E84-09DD-4249-BD13-685D785CED41}" destId="{3A902DAF-4886-4E5E-906F-4FAE7B2A1DE4}" srcOrd="0" destOrd="0" presId="urn:microsoft.com/office/officeart/2009/3/layout/StepUpProcess"/>
    <dgm:cxn modelId="{87F1D184-063B-4679-B99B-F6F12CD52F9D}" type="presParOf" srcId="{8B117E84-09DD-4249-BD13-685D785CED41}" destId="{612E502A-78CB-43AD-8B99-BB935594E7F8}" srcOrd="1" destOrd="0" presId="urn:microsoft.com/office/officeart/2009/3/layout/StepUpProcess"/>
    <dgm:cxn modelId="{DB7660A7-C242-4E3D-B1A2-5C84C8384ACF}" type="presParOf" srcId="{8B117E84-09DD-4249-BD13-685D785CED41}" destId="{20AEB67E-7019-4C17-BD54-7E6C0FC9C823}" srcOrd="2" destOrd="0" presId="urn:microsoft.com/office/officeart/2009/3/layout/StepUpProcess"/>
    <dgm:cxn modelId="{D05CE251-771C-4841-9C6F-4DB2A178FFAA}" type="presParOf" srcId="{244BAA8A-AB16-41E2-B68D-18DD1EA892A7}" destId="{8A859A16-4957-4722-B575-8CE91B0D5D60}" srcOrd="5" destOrd="0" presId="urn:microsoft.com/office/officeart/2009/3/layout/StepUpProcess"/>
    <dgm:cxn modelId="{8D5C4894-69EB-4EC6-B0CD-28101918A260}" type="presParOf" srcId="{8A859A16-4957-4722-B575-8CE91B0D5D60}" destId="{5D5CBF95-2FE9-4960-AEDD-58E00AE633F0}" srcOrd="0" destOrd="0" presId="urn:microsoft.com/office/officeart/2009/3/layout/StepUpProcess"/>
    <dgm:cxn modelId="{B68C1600-388C-4974-9FEF-3B7A5B006912}" type="presParOf" srcId="{244BAA8A-AB16-41E2-B68D-18DD1EA892A7}" destId="{E86D15A1-1C84-4B14-86DE-EF1BFA8E97A9}" srcOrd="6" destOrd="0" presId="urn:microsoft.com/office/officeart/2009/3/layout/StepUpProcess"/>
    <dgm:cxn modelId="{4F382230-BBF7-4995-A766-BD0B4818C999}" type="presParOf" srcId="{E86D15A1-1C84-4B14-86DE-EF1BFA8E97A9}" destId="{3CCFBCB5-A841-437D-A2CE-B3C73FB6000F}" srcOrd="0" destOrd="0" presId="urn:microsoft.com/office/officeart/2009/3/layout/StepUpProcess"/>
    <dgm:cxn modelId="{A59D562B-8ED6-4A16-B3E5-0E6C41C58F27}" type="presParOf" srcId="{E86D15A1-1C84-4B14-86DE-EF1BFA8E97A9}" destId="{46AA287A-D25A-4200-AC27-184A4BC0B33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8684B-75F1-4814-A723-62C5752DD95A}" type="doc">
      <dgm:prSet loTypeId="urn:microsoft.com/office/officeart/2005/8/layout/lProcess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6E3EE56F-A6D0-48F8-A467-F2BBA8BF1F7A}">
      <dgm:prSet phldrT="[Text]" custT="1"/>
      <dgm:spPr/>
      <dgm:t>
        <a:bodyPr/>
        <a:lstStyle/>
        <a:p>
          <a:r>
            <a:rPr lang="es-PA" sz="2400" dirty="0"/>
            <a:t>CPEIR</a:t>
          </a:r>
        </a:p>
      </dgm:t>
    </dgm:pt>
    <dgm:pt modelId="{1F76CBCF-48A4-4C91-A435-49B452C9F0D2}" type="parTrans" cxnId="{D123B5F2-6754-43E4-8E9B-3C5479ABCE25}">
      <dgm:prSet/>
      <dgm:spPr/>
      <dgm:t>
        <a:bodyPr/>
        <a:lstStyle/>
        <a:p>
          <a:endParaRPr lang="es-PA" sz="1600"/>
        </a:p>
      </dgm:t>
    </dgm:pt>
    <dgm:pt modelId="{2092157B-A3F8-4BAE-9C50-678B07A36897}" type="sibTrans" cxnId="{D123B5F2-6754-43E4-8E9B-3C5479ABCE25}">
      <dgm:prSet/>
      <dgm:spPr/>
      <dgm:t>
        <a:bodyPr/>
        <a:lstStyle/>
        <a:p>
          <a:endParaRPr lang="es-PA" sz="1600"/>
        </a:p>
      </dgm:t>
    </dgm:pt>
    <dgm:pt modelId="{3FC7BCE1-B101-4852-9CC2-215BF9295166}">
      <dgm:prSet phldrT="[Text]" custT="1"/>
      <dgm:spPr/>
      <dgm:t>
        <a:bodyPr/>
        <a:lstStyle/>
        <a:p>
          <a:endParaRPr lang="es-PA" sz="1800" dirty="0"/>
        </a:p>
      </dgm:t>
    </dgm:pt>
    <dgm:pt modelId="{06E6CB2C-6D4E-46AE-8374-FFF278BB9758}" type="parTrans" cxnId="{E24FEB97-EBB6-40E4-833E-86F9CC041735}">
      <dgm:prSet/>
      <dgm:spPr/>
      <dgm:t>
        <a:bodyPr/>
        <a:lstStyle/>
        <a:p>
          <a:endParaRPr lang="es-PA" sz="1600"/>
        </a:p>
      </dgm:t>
    </dgm:pt>
    <dgm:pt modelId="{1FE45A82-7D50-4A83-B46D-57457341B0D0}" type="sibTrans" cxnId="{E24FEB97-EBB6-40E4-833E-86F9CC041735}">
      <dgm:prSet/>
      <dgm:spPr/>
      <dgm:t>
        <a:bodyPr/>
        <a:lstStyle/>
        <a:p>
          <a:endParaRPr lang="es-PA" sz="1600"/>
        </a:p>
      </dgm:t>
    </dgm:pt>
    <dgm:pt modelId="{B5F621F7-B956-416E-B4FF-84151888FC69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PA" sz="2400" dirty="0"/>
            <a:t>I&amp;FF</a:t>
          </a:r>
        </a:p>
      </dgm:t>
    </dgm:pt>
    <dgm:pt modelId="{DAF08E7D-C18E-4470-BB80-80F02CEA6FD1}" type="parTrans" cxnId="{B11B2220-D359-4679-8D91-18708CBBEE83}">
      <dgm:prSet/>
      <dgm:spPr/>
      <dgm:t>
        <a:bodyPr/>
        <a:lstStyle/>
        <a:p>
          <a:endParaRPr lang="es-PA" sz="1600"/>
        </a:p>
      </dgm:t>
    </dgm:pt>
    <dgm:pt modelId="{51639839-D9E3-41FF-97D6-D846D5D87B94}" type="sibTrans" cxnId="{B11B2220-D359-4679-8D91-18708CBBEE83}">
      <dgm:prSet/>
      <dgm:spPr/>
      <dgm:t>
        <a:bodyPr/>
        <a:lstStyle/>
        <a:p>
          <a:endParaRPr lang="es-PA" sz="1600"/>
        </a:p>
      </dgm:t>
    </dgm:pt>
    <dgm:pt modelId="{0FF3143B-2ADF-4007-B27C-0BE99C1F5C0C}">
      <dgm:prSet phldrT="[Text]" custT="1"/>
      <dgm:spPr/>
      <dgm:t>
        <a:bodyPr/>
        <a:lstStyle/>
        <a:p>
          <a:r>
            <a:rPr lang="es-PA" sz="2400" dirty="0"/>
            <a:t>PCEIR</a:t>
          </a:r>
        </a:p>
      </dgm:t>
    </dgm:pt>
    <dgm:pt modelId="{D7CF1B43-BF99-424A-9A9F-BA5DDB609EC0}" type="parTrans" cxnId="{E89BA39D-4353-434C-AB76-607E91961601}">
      <dgm:prSet/>
      <dgm:spPr/>
      <dgm:t>
        <a:bodyPr/>
        <a:lstStyle/>
        <a:p>
          <a:endParaRPr lang="es-PA" sz="1600"/>
        </a:p>
      </dgm:t>
    </dgm:pt>
    <dgm:pt modelId="{302FC802-B2D3-42B0-A375-27EAB87EED5C}" type="sibTrans" cxnId="{E89BA39D-4353-434C-AB76-607E91961601}">
      <dgm:prSet/>
      <dgm:spPr/>
      <dgm:t>
        <a:bodyPr/>
        <a:lstStyle/>
        <a:p>
          <a:endParaRPr lang="es-PA" sz="1600"/>
        </a:p>
      </dgm:t>
    </dgm:pt>
    <dgm:pt modelId="{2B844E85-8E3D-4885-AD9E-1E787FB9DF37}" type="pres">
      <dgm:prSet presAssocID="{19F8684B-75F1-4814-A723-62C5752DD95A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0FA1130-68DD-431D-BC2C-669D502B8EFF}" type="pres">
      <dgm:prSet presAssocID="{6E3EE56F-A6D0-48F8-A467-F2BBA8BF1F7A}" presName="horFlow" presStyleCnt="0"/>
      <dgm:spPr/>
    </dgm:pt>
    <dgm:pt modelId="{B5FD7097-9D6F-4A6B-907F-91A5E89CF626}" type="pres">
      <dgm:prSet presAssocID="{6E3EE56F-A6D0-48F8-A467-F2BBA8BF1F7A}" presName="bigChev" presStyleLbl="node1" presStyleIdx="0" presStyleCnt="2" custScaleX="111100" custScaleY="126556" custLinFactX="1157" custLinFactNeighborX="100000" custLinFactNeighborY="-90511"/>
      <dgm:spPr/>
    </dgm:pt>
    <dgm:pt modelId="{CBE7F927-A051-4BCC-8598-4B804DB7DED1}" type="pres">
      <dgm:prSet presAssocID="{06E6CB2C-6D4E-46AE-8374-FFF278BB9758}" presName="parTrans" presStyleCnt="0"/>
      <dgm:spPr/>
    </dgm:pt>
    <dgm:pt modelId="{55EBF6D9-5CF9-4B4D-98FC-94BDF8D816FD}" type="pres">
      <dgm:prSet presAssocID="{3FC7BCE1-B101-4852-9CC2-215BF9295166}" presName="node" presStyleLbl="alignAccFollowNode1" presStyleIdx="0" presStyleCnt="2" custScaleX="217573" custScaleY="274699" custLinFactNeighborX="17876" custLinFactNeighborY="-48489">
        <dgm:presLayoutVars>
          <dgm:bulletEnabled val="1"/>
        </dgm:presLayoutVars>
      </dgm:prSet>
      <dgm:spPr/>
    </dgm:pt>
    <dgm:pt modelId="{EDCD6763-11B2-4213-A017-3FB99BF54A61}" type="pres">
      <dgm:prSet presAssocID="{1FE45A82-7D50-4A83-B46D-57457341B0D0}" presName="sibTrans" presStyleCnt="0"/>
      <dgm:spPr/>
    </dgm:pt>
    <dgm:pt modelId="{9347A01D-5A9E-43DA-BFDD-21DD3229A62A}" type="pres">
      <dgm:prSet presAssocID="{B5F621F7-B956-416E-B4FF-84151888FC69}" presName="node" presStyleLbl="alignAccFollowNode1" presStyleIdx="1" presStyleCnt="2" custScaleX="143282" custScaleY="273670" custLinFactX="-23091" custLinFactNeighborX="-100000" custLinFactNeighborY="-47446">
        <dgm:presLayoutVars>
          <dgm:bulletEnabled val="1"/>
        </dgm:presLayoutVars>
      </dgm:prSet>
      <dgm:spPr/>
    </dgm:pt>
    <dgm:pt modelId="{2471F25E-DD87-44C4-B18A-B76B146F9529}" type="pres">
      <dgm:prSet presAssocID="{6E3EE56F-A6D0-48F8-A467-F2BBA8BF1F7A}" presName="vSp" presStyleCnt="0"/>
      <dgm:spPr/>
    </dgm:pt>
    <dgm:pt modelId="{AC390EC1-E997-4859-B8AE-882AB3A18BB1}" type="pres">
      <dgm:prSet presAssocID="{0FF3143B-2ADF-4007-B27C-0BE99C1F5C0C}" presName="horFlow" presStyleCnt="0"/>
      <dgm:spPr/>
    </dgm:pt>
    <dgm:pt modelId="{F6DD51A1-495A-4C7C-B8CA-C02878848E97}" type="pres">
      <dgm:prSet presAssocID="{0FF3143B-2ADF-4007-B27C-0BE99C1F5C0C}" presName="bigChev" presStyleLbl="node1" presStyleIdx="1" presStyleCnt="2" custScaleX="105555" custScaleY="99678" custLinFactY="-33507" custLinFactNeighborX="15176" custLinFactNeighborY="-100000"/>
      <dgm:spPr/>
    </dgm:pt>
  </dgm:ptLst>
  <dgm:cxnLst>
    <dgm:cxn modelId="{B11B2220-D359-4679-8D91-18708CBBEE83}" srcId="{6E3EE56F-A6D0-48F8-A467-F2BBA8BF1F7A}" destId="{B5F621F7-B956-416E-B4FF-84151888FC69}" srcOrd="1" destOrd="0" parTransId="{DAF08E7D-C18E-4470-BB80-80F02CEA6FD1}" sibTransId="{51639839-D9E3-41FF-97D6-D846D5D87B94}"/>
    <dgm:cxn modelId="{87823D23-349A-4400-85BC-9ACAB091F8BB}" type="presOf" srcId="{19F8684B-75F1-4814-A723-62C5752DD95A}" destId="{2B844E85-8E3D-4885-AD9E-1E787FB9DF37}" srcOrd="0" destOrd="0" presId="urn:microsoft.com/office/officeart/2005/8/layout/lProcess3"/>
    <dgm:cxn modelId="{6E540366-007B-4914-9D78-1B5F7185A621}" type="presOf" srcId="{0FF3143B-2ADF-4007-B27C-0BE99C1F5C0C}" destId="{F6DD51A1-495A-4C7C-B8CA-C02878848E97}" srcOrd="0" destOrd="0" presId="urn:microsoft.com/office/officeart/2005/8/layout/lProcess3"/>
    <dgm:cxn modelId="{03B6EA49-17F6-4403-8F59-BE420F26C9EF}" type="presOf" srcId="{3FC7BCE1-B101-4852-9CC2-215BF9295166}" destId="{55EBF6D9-5CF9-4B4D-98FC-94BDF8D816FD}" srcOrd="0" destOrd="0" presId="urn:microsoft.com/office/officeart/2005/8/layout/lProcess3"/>
    <dgm:cxn modelId="{DADF866B-457E-4B1E-A74F-12DC0016B002}" type="presOf" srcId="{6E3EE56F-A6D0-48F8-A467-F2BBA8BF1F7A}" destId="{B5FD7097-9D6F-4A6B-907F-91A5E89CF626}" srcOrd="0" destOrd="0" presId="urn:microsoft.com/office/officeart/2005/8/layout/lProcess3"/>
    <dgm:cxn modelId="{E24FEB97-EBB6-40E4-833E-86F9CC041735}" srcId="{6E3EE56F-A6D0-48F8-A467-F2BBA8BF1F7A}" destId="{3FC7BCE1-B101-4852-9CC2-215BF9295166}" srcOrd="0" destOrd="0" parTransId="{06E6CB2C-6D4E-46AE-8374-FFF278BB9758}" sibTransId="{1FE45A82-7D50-4A83-B46D-57457341B0D0}"/>
    <dgm:cxn modelId="{E89BA39D-4353-434C-AB76-607E91961601}" srcId="{19F8684B-75F1-4814-A723-62C5752DD95A}" destId="{0FF3143B-2ADF-4007-B27C-0BE99C1F5C0C}" srcOrd="1" destOrd="0" parTransId="{D7CF1B43-BF99-424A-9A9F-BA5DDB609EC0}" sibTransId="{302FC802-B2D3-42B0-A375-27EAB87EED5C}"/>
    <dgm:cxn modelId="{888446DB-4D08-4D35-85A3-6D282BB73835}" type="presOf" srcId="{B5F621F7-B956-416E-B4FF-84151888FC69}" destId="{9347A01D-5A9E-43DA-BFDD-21DD3229A62A}" srcOrd="0" destOrd="0" presId="urn:microsoft.com/office/officeart/2005/8/layout/lProcess3"/>
    <dgm:cxn modelId="{D123B5F2-6754-43E4-8E9B-3C5479ABCE25}" srcId="{19F8684B-75F1-4814-A723-62C5752DD95A}" destId="{6E3EE56F-A6D0-48F8-A467-F2BBA8BF1F7A}" srcOrd="0" destOrd="0" parTransId="{1F76CBCF-48A4-4C91-A435-49B452C9F0D2}" sibTransId="{2092157B-A3F8-4BAE-9C50-678B07A36897}"/>
    <dgm:cxn modelId="{AD38E745-F115-4909-96A7-9013CE1A75DA}" type="presParOf" srcId="{2B844E85-8E3D-4885-AD9E-1E787FB9DF37}" destId="{50FA1130-68DD-431D-BC2C-669D502B8EFF}" srcOrd="0" destOrd="0" presId="urn:microsoft.com/office/officeart/2005/8/layout/lProcess3"/>
    <dgm:cxn modelId="{94A3C622-0295-485B-B95C-63C4C7C699F2}" type="presParOf" srcId="{50FA1130-68DD-431D-BC2C-669D502B8EFF}" destId="{B5FD7097-9D6F-4A6B-907F-91A5E89CF626}" srcOrd="0" destOrd="0" presId="urn:microsoft.com/office/officeart/2005/8/layout/lProcess3"/>
    <dgm:cxn modelId="{E3D6406D-4248-4C3D-97B0-13F940068A43}" type="presParOf" srcId="{50FA1130-68DD-431D-BC2C-669D502B8EFF}" destId="{CBE7F927-A051-4BCC-8598-4B804DB7DED1}" srcOrd="1" destOrd="0" presId="urn:microsoft.com/office/officeart/2005/8/layout/lProcess3"/>
    <dgm:cxn modelId="{C6E6A0B9-0F4B-44EB-85B1-1B71EF407619}" type="presParOf" srcId="{50FA1130-68DD-431D-BC2C-669D502B8EFF}" destId="{55EBF6D9-5CF9-4B4D-98FC-94BDF8D816FD}" srcOrd="2" destOrd="0" presId="urn:microsoft.com/office/officeart/2005/8/layout/lProcess3"/>
    <dgm:cxn modelId="{05FD9CAE-F1D9-46BA-9241-E6AFB0F1110C}" type="presParOf" srcId="{50FA1130-68DD-431D-BC2C-669D502B8EFF}" destId="{EDCD6763-11B2-4213-A017-3FB99BF54A61}" srcOrd="3" destOrd="0" presId="urn:microsoft.com/office/officeart/2005/8/layout/lProcess3"/>
    <dgm:cxn modelId="{21BED9A9-A9C0-4FF9-8A26-EB6E6CC9FB49}" type="presParOf" srcId="{50FA1130-68DD-431D-BC2C-669D502B8EFF}" destId="{9347A01D-5A9E-43DA-BFDD-21DD3229A62A}" srcOrd="4" destOrd="0" presId="urn:microsoft.com/office/officeart/2005/8/layout/lProcess3"/>
    <dgm:cxn modelId="{79317FD6-3550-4B62-A8C8-E58C78F8C1CD}" type="presParOf" srcId="{2B844E85-8E3D-4885-AD9E-1E787FB9DF37}" destId="{2471F25E-DD87-44C4-B18A-B76B146F9529}" srcOrd="1" destOrd="0" presId="urn:microsoft.com/office/officeart/2005/8/layout/lProcess3"/>
    <dgm:cxn modelId="{4D2823F8-6CD1-4FA7-8981-35D67B440847}" type="presParOf" srcId="{2B844E85-8E3D-4885-AD9E-1E787FB9DF37}" destId="{AC390EC1-E997-4859-B8AE-882AB3A18BB1}" srcOrd="2" destOrd="0" presId="urn:microsoft.com/office/officeart/2005/8/layout/lProcess3"/>
    <dgm:cxn modelId="{2E48A037-8D8F-4999-B374-94694D422FA3}" type="presParOf" srcId="{AC390EC1-E997-4859-B8AE-882AB3A18BB1}" destId="{F6DD51A1-495A-4C7C-B8CA-C02878848E9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9F32E-8D2C-439D-A9E1-7079AB33446B}">
      <dsp:nvSpPr>
        <dsp:cNvPr id="0" name=""/>
        <dsp:cNvSpPr/>
      </dsp:nvSpPr>
      <dsp:spPr>
        <a:xfrm rot="5400000">
          <a:off x="2353197" y="1335678"/>
          <a:ext cx="1374236" cy="21491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A8207-2B99-4EF0-AFB0-C8DB24222C62}">
      <dsp:nvSpPr>
        <dsp:cNvPr id="0" name=""/>
        <dsp:cNvSpPr/>
      </dsp:nvSpPr>
      <dsp:spPr>
        <a:xfrm>
          <a:off x="2206916" y="1969160"/>
          <a:ext cx="1956587" cy="170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Building the evidence</a:t>
          </a:r>
        </a:p>
      </dsp:txBody>
      <dsp:txXfrm>
        <a:off x="2206916" y="1969160"/>
        <a:ext cx="1956587" cy="1700726"/>
      </dsp:txXfrm>
    </dsp:sp>
    <dsp:sp modelId="{93C5D59F-D139-4E25-9872-40930A142956}">
      <dsp:nvSpPr>
        <dsp:cNvPr id="0" name=""/>
        <dsp:cNvSpPr/>
      </dsp:nvSpPr>
      <dsp:spPr>
        <a:xfrm>
          <a:off x="3753098" y="1177458"/>
          <a:ext cx="366081" cy="3660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144FC-D780-44F2-A2CE-C8A261C99884}">
      <dsp:nvSpPr>
        <dsp:cNvPr id="0" name=""/>
        <dsp:cNvSpPr/>
      </dsp:nvSpPr>
      <dsp:spPr>
        <a:xfrm rot="5400000">
          <a:off x="4770572" y="747927"/>
          <a:ext cx="1306288" cy="21491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C6FED-9BF4-4E8A-B2B2-E566D86E853F}">
      <dsp:nvSpPr>
        <dsp:cNvPr id="0" name=""/>
        <dsp:cNvSpPr/>
      </dsp:nvSpPr>
      <dsp:spPr>
        <a:xfrm>
          <a:off x="4562348" y="1390049"/>
          <a:ext cx="1940231" cy="170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rPr>
            <a:t>Building consensus</a:t>
          </a:r>
          <a:endParaRPr lang="en-GB" sz="2000" b="0" kern="1200" dirty="0"/>
        </a:p>
      </dsp:txBody>
      <dsp:txXfrm>
        <a:off x="4562348" y="1390049"/>
        <a:ext cx="1940231" cy="1700726"/>
      </dsp:txXfrm>
    </dsp:sp>
    <dsp:sp modelId="{738B98FF-13E8-4EB9-B396-16DC38D688CD}">
      <dsp:nvSpPr>
        <dsp:cNvPr id="0" name=""/>
        <dsp:cNvSpPr/>
      </dsp:nvSpPr>
      <dsp:spPr>
        <a:xfrm>
          <a:off x="6136498" y="589707"/>
          <a:ext cx="366081" cy="3660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02DAF-4886-4E5E-906F-4FAE7B2A1DE4}">
      <dsp:nvSpPr>
        <dsp:cNvPr id="0" name=""/>
        <dsp:cNvSpPr/>
      </dsp:nvSpPr>
      <dsp:spPr>
        <a:xfrm rot="5400000">
          <a:off x="7161340" y="160176"/>
          <a:ext cx="1291551" cy="21491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E502A-78CB-43AD-8B99-BB935594E7F8}">
      <dsp:nvSpPr>
        <dsp:cNvPr id="0" name=""/>
        <dsp:cNvSpPr/>
      </dsp:nvSpPr>
      <dsp:spPr>
        <a:xfrm>
          <a:off x="6945748" y="802298"/>
          <a:ext cx="1940231" cy="170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rPr>
            <a:t>Enabling integration in the budget</a:t>
          </a:r>
          <a:endParaRPr lang="en-GB" sz="2000" b="0" kern="1200" dirty="0"/>
        </a:p>
      </dsp:txBody>
      <dsp:txXfrm>
        <a:off x="6945748" y="802298"/>
        <a:ext cx="1940231" cy="1700726"/>
      </dsp:txXfrm>
    </dsp:sp>
    <dsp:sp modelId="{20AEB67E-7019-4C17-BD54-7E6C0FC9C823}">
      <dsp:nvSpPr>
        <dsp:cNvPr id="0" name=""/>
        <dsp:cNvSpPr/>
      </dsp:nvSpPr>
      <dsp:spPr>
        <a:xfrm>
          <a:off x="8519898" y="1956"/>
          <a:ext cx="366081" cy="3660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FBCB5-A841-437D-A2CE-B3C73FB6000F}">
      <dsp:nvSpPr>
        <dsp:cNvPr id="0" name=""/>
        <dsp:cNvSpPr/>
      </dsp:nvSpPr>
      <dsp:spPr>
        <a:xfrm rot="5400000">
          <a:off x="9544741" y="-427574"/>
          <a:ext cx="1291551" cy="214911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A287A-D25A-4200-AC27-184A4BC0B33E}">
      <dsp:nvSpPr>
        <dsp:cNvPr id="0" name=""/>
        <dsp:cNvSpPr/>
      </dsp:nvSpPr>
      <dsp:spPr>
        <a:xfrm>
          <a:off x="9329149" y="214547"/>
          <a:ext cx="1940231" cy="1700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kern="1200" dirty="0"/>
            <a:t>Improved CC budget decisions and accountability</a:t>
          </a:r>
        </a:p>
      </dsp:txBody>
      <dsp:txXfrm>
        <a:off x="9329149" y="214547"/>
        <a:ext cx="1940231" cy="1700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D7097-9D6F-4A6B-907F-91A5E89CF626}">
      <dsp:nvSpPr>
        <dsp:cNvPr id="0" name=""/>
        <dsp:cNvSpPr/>
      </dsp:nvSpPr>
      <dsp:spPr>
        <a:xfrm>
          <a:off x="326763" y="0"/>
          <a:ext cx="2526385" cy="115114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400" kern="1200" dirty="0"/>
            <a:t>CPEIR</a:t>
          </a:r>
        </a:p>
      </dsp:txBody>
      <dsp:txXfrm>
        <a:off x="902333" y="0"/>
        <a:ext cx="1375245" cy="1151140"/>
      </dsp:txXfrm>
    </dsp:sp>
    <dsp:sp modelId="{55EBF6D9-5CF9-4B4D-98FC-94BDF8D816FD}">
      <dsp:nvSpPr>
        <dsp:cNvPr id="0" name=""/>
        <dsp:cNvSpPr/>
      </dsp:nvSpPr>
      <dsp:spPr>
        <a:xfrm>
          <a:off x="2282840" y="0"/>
          <a:ext cx="4106469" cy="207386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A" sz="1800" kern="1200" dirty="0"/>
        </a:p>
      </dsp:txBody>
      <dsp:txXfrm>
        <a:off x="3319773" y="0"/>
        <a:ext cx="2032603" cy="2073866"/>
      </dsp:txXfrm>
    </dsp:sp>
    <dsp:sp modelId="{9347A01D-5A9E-43DA-BFDD-21DD3229A62A}">
      <dsp:nvSpPr>
        <dsp:cNvPr id="0" name=""/>
        <dsp:cNvSpPr/>
      </dsp:nvSpPr>
      <dsp:spPr>
        <a:xfrm>
          <a:off x="5377785" y="0"/>
          <a:ext cx="2704302" cy="2066097"/>
        </a:xfrm>
        <a:prstGeom prst="chevron">
          <a:avLst/>
        </a:prstGeom>
        <a:solidFill>
          <a:srgbClr val="92D050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400" kern="1200" dirty="0"/>
            <a:t>I&amp;FF</a:t>
          </a:r>
        </a:p>
      </dsp:txBody>
      <dsp:txXfrm>
        <a:off x="6410834" y="0"/>
        <a:ext cx="638205" cy="2066097"/>
      </dsp:txXfrm>
    </dsp:sp>
    <dsp:sp modelId="{F6DD51A1-495A-4C7C-B8CA-C02878848E97}">
      <dsp:nvSpPr>
        <dsp:cNvPr id="0" name=""/>
        <dsp:cNvSpPr/>
      </dsp:nvSpPr>
      <dsp:spPr>
        <a:xfrm>
          <a:off x="349935" y="1155441"/>
          <a:ext cx="2400293" cy="9066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400" kern="1200" dirty="0"/>
            <a:t>PCEIR</a:t>
          </a:r>
        </a:p>
      </dsp:txBody>
      <dsp:txXfrm>
        <a:off x="803265" y="1155441"/>
        <a:ext cx="1493633" cy="906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A53E-3D47-4321-9190-BB32B7C993B4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3862D-4869-402A-82BE-C1070D437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0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Esta distribución fue efectuada con base en la relevancia climática asignada a los gastos identificados para el cambio climático de cada uno de los países; respecto a dicho gasto. Para el momento en que se compilaron los datos regionales Colombia aún no presentaba información cuantificable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7ECE7-880B-4B99-955D-E57B2CD9F5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2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7ECE7-880B-4B99-955D-E57B2CD9F5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Esta distribución fue efectuada con base en la relevancia climática asignada a los gastos identificados para el cambio climático de cada uno de los países; respecto a dicho gasto. Para el momento en que se compilaron los datos regionales Colombia aún no presentaba información cuantificable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7ECE7-880B-4B99-955D-E57B2CD9F5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0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Esta distribución fue efectuada con base en la relevancia climática asignada a los gastos identificados para el cambio climático de cada uno de los países; respecto a dicho gasto. Para el momento en que se compilaron los datos regionales Colombia aún no presentaba información cuantificable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7ECE7-880B-4B99-955D-E57B2CD9F5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4044B-4702-4012-81F5-467AE0932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2CB64A-CBC1-4545-9D72-B0D408F0F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F2122-A303-4165-BB72-CE5F3817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66942-1C60-44D5-A7D1-C03FB255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AFC9-481D-4C40-89B2-90E5D3F9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8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836E-5EBC-455B-AAE2-3C3696F9B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CB679-41FB-448B-B7FF-75699F40E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73665-938C-46E5-AE3D-6C07AA6C4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B3A7B-1894-4F97-8F9F-2F9970CF9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C00EF-002B-40C8-8E42-5C4E25F83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6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8690ED-D2BB-4668-918D-763F14945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AC1141-C1ED-43FD-A33A-1CA94CA70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88523-405A-4CD5-87FB-1967EAEA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6A9C5-2C30-48D9-80A3-E41722EA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21FA8-4C33-40AB-AB9A-82897A3F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9B37C-F14E-4831-A1D7-4EE51EB1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23992-1AE0-4613-B08A-3865DEEA6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34F84-CBAE-4E0D-B070-EC40E1E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FBA1A-9F76-4F30-85EF-1432B17A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22C50-E9D9-4AC4-8D72-3A9BA455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1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90ED9-EFB3-49D0-8736-95E25D61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84015-26AD-477A-88F2-62C66D667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03E06-00CC-408A-A17F-6CBA3F534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7FF8F-A8FD-4903-9C4C-8053A997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DD9D9-25DB-4FC9-B28F-AB563D0A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5BB81-E678-47FE-BE80-7E3F414A4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0A1FC-3712-45AC-BCC7-751146429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71ADC6-724A-44E8-9A06-DE2296901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24687-BD4F-4B03-AB5B-9BC1BF83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62019-1F85-4A22-B053-3EDBCA94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B8976-9D49-4250-AFC7-594CCA6C9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8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8152-56FB-449F-B657-BA0EC64C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83870-807C-49A0-9D49-B9B19D980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6B965-BD18-4395-88E2-DFF3ECC4D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826B4-5B1A-4E79-8FBF-67E6F7E50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BF18FE-F427-4878-947D-94008530B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77D155-3EF3-46BA-93DD-C1E02FDF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637761-FE34-4E48-B816-27A1AD52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4B9FBD-E4E6-423E-8EFE-04D61E8D3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3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D3AA-7B80-4EC8-B91C-E1F74A1A3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94A4A-894C-4108-835A-43ADEFC6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950292-6B76-421A-8009-624A6EF1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0CE95-FEAB-4D6A-BC61-12D1EE7B3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7CC9C5-E391-4695-BB8D-B54F5F5F0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EAB02-FD6A-4037-AC27-C1F740FD3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7738C-6B68-4208-BC40-A8D051EB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37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2AEB3-20C1-4D17-9051-A6B2B0C7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CA04C-E0D2-48C9-AF13-662EB32A9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F2D-7F1B-4656-9D3A-56B12C2CF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31C69-6AA2-4FBB-9949-77488F9DE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FE3A9-35A5-4594-9834-5E626CC8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731F3-379F-4E2F-B184-B1730D45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6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BCA3-FBE5-4D89-9DE8-33B89D6D9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9982D-1A08-438D-8B97-1E0B600FC8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F14BD-0727-4162-B2EE-9EAD0B328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41351-DB90-44DB-B133-BE983BC1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23C4A-0E13-4013-A05A-C085882A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3DDF0E-9970-472E-8D97-51E09936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1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698BF-CBA2-42FF-B6AA-2DB983AC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B2BA3-C08A-422A-9241-94B5D735B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ADDE5-2EC2-44AF-9B40-93E45F61D9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4212-4ED7-4952-BCB9-ED8D85C75B4C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051E6-4A24-474F-9D4D-587944E7A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ECBEE-C712-492C-9AA8-20077174F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862D5-3F21-4B34-930D-C21D8E37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7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latinamerica.undp.org/content/rblac/es/home/library/environment_energy/experiencias-en-la-aplicacion-de-la-metodologia-de-analisis-del-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ndcs.undp.org/content/ndc-support-programme/en/home/impact-and-learning/library/plan-el-salvador-sustentable.htm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583837-6DF4-4A95-8851-AB7B9B576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Climate Change Mainstreaming in Planning and Budgeting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493EB-4409-4203-AFC9-E5998D4ED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>
            <a:norm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20EE1-0126-4DB7-B4A1-687B07D0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2C32AB3-A217-4AFE-8785-BDCC90AF255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173140B-4AD2-4425-9E1C-B3D1AB24E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268" y="105162"/>
            <a:ext cx="1264493" cy="25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0" y="1771796"/>
            <a:ext cx="2346454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MTEF/Budget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CC prioritization at budget formulation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Budget 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Expenditure 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Expenditure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change integration in PFM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05955041"/>
              </p:ext>
            </p:extLst>
          </p:nvPr>
        </p:nvGraphicFramePr>
        <p:xfrm>
          <a:off x="-189873" y="3118330"/>
          <a:ext cx="13235140" cy="367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47977" y="3422466"/>
            <a:ext cx="219111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CPEIR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Climate Change Budget Integration Index (CCBII)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4498" y="3030051"/>
            <a:ext cx="1839807" cy="7848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Policy briefs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Civil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/>
              <a:t>Parliament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32324" y="1827695"/>
            <a:ext cx="1801097" cy="83099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Integrated Climate Change Financing Framework (CCFF)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E7CD43-2D58-4448-8E86-18730879E5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520" y="59937"/>
            <a:ext cx="743790" cy="15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2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671A96-994D-49FA-A936-75262BC5DA43}"/>
              </a:ext>
            </a:extLst>
          </p:cNvPr>
          <p:cNvSpPr/>
          <p:nvPr/>
        </p:nvSpPr>
        <p:spPr>
          <a:xfrm>
            <a:off x="62345" y="127205"/>
            <a:ext cx="11819660" cy="114832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en-US" sz="3600" dirty="0">
                <a:solidFill>
                  <a:schemeClr val="bg1"/>
                </a:solidFill>
              </a:rPr>
              <a:t>Climate Change Finance Reforms in Asia Pacific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0B123F-50CD-40B8-8775-1084387D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326" y="1380556"/>
            <a:ext cx="4932091" cy="5206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A6380C-3DEF-464D-B68A-DE96A63FB21F}"/>
              </a:ext>
            </a:extLst>
          </p:cNvPr>
          <p:cNvSpPr txBox="1"/>
          <p:nvPr/>
        </p:nvSpPr>
        <p:spPr>
          <a:xfrm>
            <a:off x="8079227" y="1275528"/>
            <a:ext cx="3861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Climate Change Financing Frameworks- </a:t>
            </a:r>
            <a:r>
              <a:rPr lang="en-US" sz="1400" b="1" dirty="0"/>
              <a:t>Nepal, Bangladesh, Pakistan, Indonesia</a:t>
            </a:r>
          </a:p>
          <a:p>
            <a:r>
              <a:rPr lang="en-US" sz="1400" b="1" u="sng" dirty="0"/>
              <a:t>Climate Change integrated into MTEF </a:t>
            </a:r>
            <a:r>
              <a:rPr lang="en-US" sz="1400" b="1" dirty="0"/>
              <a:t>Bangladesh </a:t>
            </a:r>
            <a:r>
              <a:rPr lang="en-US" sz="1400" b="1" u="sng" dirty="0"/>
              <a:t>in MTBF </a:t>
            </a:r>
            <a:r>
              <a:rPr lang="en-US" sz="1400" b="1" dirty="0"/>
              <a:t>Pakistan</a:t>
            </a:r>
          </a:p>
          <a:p>
            <a:r>
              <a:rPr lang="en-US" sz="1400" b="1" u="sng" dirty="0"/>
              <a:t>CC and annual budget policies</a:t>
            </a:r>
            <a:r>
              <a:rPr lang="en-US" sz="1400" b="1" dirty="0"/>
              <a:t>- Bangladesh, Indonesia, Nepal, Pakistan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DA25E7-146C-4424-B4FC-97868C5065D0}"/>
              </a:ext>
            </a:extLst>
          </p:cNvPr>
          <p:cNvSpPr txBox="1"/>
          <p:nvPr/>
        </p:nvSpPr>
        <p:spPr>
          <a:xfrm>
            <a:off x="8029417" y="3183554"/>
            <a:ext cx="33574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Budget Circulars- </a:t>
            </a:r>
            <a:r>
              <a:rPr lang="en-US" sz="1400" b="1" dirty="0"/>
              <a:t>Cambodia, Tonga, Nepal, Bangladesh</a:t>
            </a:r>
          </a:p>
          <a:p>
            <a:r>
              <a:rPr lang="en-US" sz="1400" b="1" u="sng" dirty="0"/>
              <a:t>Climate Change Benefit Analysis- Cambodia</a:t>
            </a:r>
            <a:r>
              <a:rPr lang="en-US" sz="1400" b="1" dirty="0"/>
              <a:t>, Thailand</a:t>
            </a:r>
          </a:p>
          <a:p>
            <a:r>
              <a:rPr lang="en-US" sz="1400" b="1" u="sng" dirty="0"/>
              <a:t>Risk Resilience Framework </a:t>
            </a:r>
            <a:r>
              <a:rPr lang="en-US" sz="1400" b="1" dirty="0"/>
              <a:t>Tonga</a:t>
            </a:r>
          </a:p>
          <a:p>
            <a:r>
              <a:rPr lang="en-US" sz="1400" b="1" u="sng" dirty="0"/>
              <a:t>Collaborative research </a:t>
            </a:r>
            <a:r>
              <a:rPr lang="en-US" sz="1400" b="1" dirty="0"/>
              <a:t>Indonesia and Cambodia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41104A-8F6F-483A-9AFC-B6D78BFCE930}"/>
              </a:ext>
            </a:extLst>
          </p:cNvPr>
          <p:cNvSpPr txBox="1"/>
          <p:nvPr/>
        </p:nvSpPr>
        <p:spPr>
          <a:xfrm>
            <a:off x="7764902" y="5190454"/>
            <a:ext cx="31845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Parliamentary engagement in CC budget scrutiny- </a:t>
            </a:r>
            <a:r>
              <a:rPr lang="en-US" sz="1400" b="1" dirty="0"/>
              <a:t>Bangladesh, Nepal, Pakistan;</a:t>
            </a:r>
          </a:p>
          <a:p>
            <a:endParaRPr lang="en-US" sz="1400" b="1" dirty="0"/>
          </a:p>
          <a:p>
            <a:r>
              <a:rPr lang="en-US" sz="1400" b="1" u="sng" dirty="0"/>
              <a:t>Citizen’s Climate Budgets</a:t>
            </a:r>
            <a:r>
              <a:rPr lang="en-US" sz="1400" b="1" dirty="0"/>
              <a:t>- Cambodia, Nepal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3DDA54-5A79-434C-8B4D-052627746A77}"/>
              </a:ext>
            </a:extLst>
          </p:cNvPr>
          <p:cNvSpPr txBox="1"/>
          <p:nvPr/>
        </p:nvSpPr>
        <p:spPr>
          <a:xfrm>
            <a:off x="847725" y="4036292"/>
            <a:ext cx="28386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Climate Budget Tagging- </a:t>
            </a:r>
            <a:r>
              <a:rPr lang="en-US" sz="1400" b="1" dirty="0"/>
              <a:t>Bangladesh, Nepal, Indonesia, Pakistan</a:t>
            </a:r>
          </a:p>
          <a:p>
            <a:r>
              <a:rPr lang="en-US" sz="1400" b="1" u="sng" dirty="0" err="1"/>
              <a:t>Formalisation</a:t>
            </a:r>
            <a:r>
              <a:rPr lang="en-US" sz="1400" b="1" u="sng" dirty="0"/>
              <a:t> of Expenditure Reporting- </a:t>
            </a:r>
            <a:r>
              <a:rPr lang="en-US" sz="1400" b="1" dirty="0"/>
              <a:t>Indonesia, Nepal, Pakistan- (</a:t>
            </a:r>
            <a:r>
              <a:rPr lang="en-US" sz="1400" b="1" u="sng" dirty="0"/>
              <a:t>Economic Survey, Controller General reports, Climate Finance reports</a:t>
            </a:r>
            <a:r>
              <a:rPr lang="en-US" sz="1400" b="1" dirty="0"/>
              <a:t>)</a:t>
            </a:r>
          </a:p>
          <a:p>
            <a:endParaRPr lang="en-US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51236-9399-436F-A82D-C4A2895174FA}"/>
              </a:ext>
            </a:extLst>
          </p:cNvPr>
          <p:cNvSpPr txBox="1"/>
          <p:nvPr/>
        </p:nvSpPr>
        <p:spPr>
          <a:xfrm>
            <a:off x="847725" y="2015927"/>
            <a:ext cx="22896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Climate Public Expenditure and Institutional Reviews (CPEIRs)- Cambodia, Vietnam</a:t>
            </a:r>
            <a:br>
              <a:rPr lang="en-US" sz="1400" b="1" dirty="0"/>
            </a:br>
            <a:br>
              <a:rPr lang="en-US" sz="1400" b="1" dirty="0"/>
            </a:br>
            <a:r>
              <a:rPr lang="en-US" sz="1400" b="1" u="sng" dirty="0"/>
              <a:t>Climate Change Audit- </a:t>
            </a:r>
            <a:r>
              <a:rPr lang="en-US" sz="1400" b="1" dirty="0"/>
              <a:t>Bangladesh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97CB19-2B61-4090-98AC-2BB4220E4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75" y="5153639"/>
            <a:ext cx="613915" cy="12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23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7DDF951-382E-4E7D-8E63-34D2FF5DA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1305E4-0209-48EF-A166-C45261049E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40" y="135642"/>
            <a:ext cx="824761" cy="167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8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44B61B-CA45-41DD-94EE-0C8604BCBDEA}"/>
              </a:ext>
            </a:extLst>
          </p:cNvPr>
          <p:cNvSpPr txBox="1"/>
          <p:nvPr/>
        </p:nvSpPr>
        <p:spPr>
          <a:xfrm>
            <a:off x="348361" y="98352"/>
            <a:ext cx="7367493" cy="5691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Selected examples from LAC region. </a:t>
            </a:r>
            <a:r>
              <a:rPr lang="en-US" sz="2800" dirty="0"/>
              <a:t>Haiti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8F76C7-4FE7-40AD-8016-134523BB0D9C}"/>
              </a:ext>
            </a:extLst>
          </p:cNvPr>
          <p:cNvSpPr/>
          <p:nvPr/>
        </p:nvSpPr>
        <p:spPr>
          <a:xfrm>
            <a:off x="500461" y="4103396"/>
            <a:ext cx="10499310" cy="216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based 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assessments focused on the sectors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energy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assessments were carried out with special dedication of a national expert team, working closely with both ministries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work is embedded and builds on relevant national processes and strategies, e.g. the National Growth &amp; Poverty Reduction Strategy and the National Anti-Desertification Action Plan.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43" y="589459"/>
            <a:ext cx="2454909" cy="3164478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64" y="589458"/>
            <a:ext cx="2449094" cy="3164477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B03B16-973A-465C-BCEC-3DD2C7CB3968}"/>
              </a:ext>
            </a:extLst>
          </p:cNvPr>
          <p:cNvSpPr txBox="1"/>
          <p:nvPr/>
        </p:nvSpPr>
        <p:spPr>
          <a:xfrm>
            <a:off x="500461" y="1071138"/>
            <a:ext cx="497631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Haiti carried out Investment and Financial Flows (I&amp;FF) assessments to assess financial requirements and policies to implement their National determined Contributions (NDC)</a:t>
            </a:r>
          </a:p>
        </p:txBody>
      </p:sp>
    </p:spTree>
    <p:extLst>
      <p:ext uri="{BB962C8B-B14F-4D97-AF65-F5344CB8AC3E}">
        <p14:creationId xmlns:p14="http://schemas.microsoft.com/office/powerpoint/2010/main" val="3338669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44B61B-CA45-41DD-94EE-0C8604BCBDEA}"/>
              </a:ext>
            </a:extLst>
          </p:cNvPr>
          <p:cNvSpPr txBox="1"/>
          <p:nvPr/>
        </p:nvSpPr>
        <p:spPr>
          <a:xfrm>
            <a:off x="260779" y="148501"/>
            <a:ext cx="11670004" cy="5691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Selected examples from LAC region. </a:t>
            </a:r>
            <a:r>
              <a:rPr lang="es-ES" sz="2800" dirty="0" err="1">
                <a:solidFill>
                  <a:schemeClr val="accent5">
                    <a:lumMod val="75000"/>
                  </a:schemeClr>
                </a:solidFill>
              </a:rPr>
              <a:t>Experiences</a:t>
            </a:r>
            <a:r>
              <a:rPr lang="es-ES" sz="2800" dirty="0">
                <a:solidFill>
                  <a:schemeClr val="accent5">
                    <a:lumMod val="75000"/>
                  </a:schemeClr>
                </a:solidFill>
              </a:rPr>
              <a:t> at </a:t>
            </a:r>
            <a:r>
              <a:rPr lang="es-ES" sz="2800" dirty="0"/>
              <a:t>Honduras, Colombia, Chile, Ecuador and El Salvador </a:t>
            </a:r>
            <a:r>
              <a:rPr lang="es-ES" sz="2800" dirty="0">
                <a:solidFill>
                  <a:schemeClr val="accent5">
                    <a:lumMod val="75000"/>
                  </a:schemeClr>
                </a:solidFill>
              </a:rPr>
              <a:t>(2018 - 2019)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56392-CBEA-4C9D-8A22-A08CA09E2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371" y="1092480"/>
            <a:ext cx="4545365" cy="32696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AD632DD-73A5-4E06-95FE-E3C58E0F332C}"/>
              </a:ext>
            </a:extLst>
          </p:cNvPr>
          <p:cNvSpPr/>
          <p:nvPr/>
        </p:nvSpPr>
        <p:spPr>
          <a:xfrm>
            <a:off x="1137680" y="6321562"/>
            <a:ext cx="92832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hlinkClick r:id="rId4"/>
              </a:rPr>
              <a:t>http://www.latinamerica.undp.org/content/rblac/es/home/library/environment_energy/experiencias-en-la-aplicacion-de-la-metodologia-de-analisis-del-.html</a:t>
            </a:r>
            <a:endParaRPr lang="en-US" sz="11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6305344-0E03-414A-AB95-890A97C9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370" y="4425697"/>
            <a:ext cx="4545365" cy="144134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8208821-8295-46E2-ADBA-987942DB65CC}"/>
              </a:ext>
            </a:extLst>
          </p:cNvPr>
          <p:cNvSpPr/>
          <p:nvPr/>
        </p:nvSpPr>
        <p:spPr>
          <a:xfrm>
            <a:off x="-34496" y="2028079"/>
            <a:ext cx="264795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Main findings: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Spending related to climate change it is not framed according to the relevant policies like NDC implementation.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Improvement of spending efficiency to achieve the climate goals (NDC), should be considered as cross-cutting in national development strategies.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Evaluation of effectiveness implies monitoring of climate spending positive impact for development needs in the country.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95FE03F-F452-4243-A92E-B95B6BDCDD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131" y="1307299"/>
            <a:ext cx="4408008" cy="431073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8F35FC61-E338-4511-8DC7-2B0F6F3DAA00}"/>
              </a:ext>
            </a:extLst>
          </p:cNvPr>
          <p:cNvSpPr/>
          <p:nvPr/>
        </p:nvSpPr>
        <p:spPr>
          <a:xfrm>
            <a:off x="935550" y="5654450"/>
            <a:ext cx="41771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</a:rPr>
              <a:t>GPCC: Public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</a:rPr>
              <a:t>Spenditures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</a:rPr>
              <a:t> in </a:t>
            </a:r>
            <a:r>
              <a:rPr lang="en-US" sz="12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</a:rPr>
              <a:t>Cliamate</a:t>
            </a:r>
            <a:r>
              <a:rPr 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ea typeface="Lato" charset="0"/>
                <a:cs typeface="Lato" charset="0"/>
              </a:rPr>
              <a:t> Change (Spanish acronym)</a:t>
            </a:r>
          </a:p>
        </p:txBody>
      </p:sp>
    </p:spTree>
    <p:extLst>
      <p:ext uri="{BB962C8B-B14F-4D97-AF65-F5344CB8AC3E}">
        <p14:creationId xmlns:p14="http://schemas.microsoft.com/office/powerpoint/2010/main" val="402700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44B61B-CA45-41DD-94EE-0C8604BCBDEA}"/>
              </a:ext>
            </a:extLst>
          </p:cNvPr>
          <p:cNvSpPr txBox="1"/>
          <p:nvPr/>
        </p:nvSpPr>
        <p:spPr>
          <a:xfrm>
            <a:off x="178557" y="33850"/>
            <a:ext cx="8291675" cy="5691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Selected examples from LAC region. </a:t>
            </a:r>
            <a:r>
              <a:rPr lang="en-US" sz="2800" dirty="0"/>
              <a:t>El Salvador</a:t>
            </a:r>
          </a:p>
          <a:p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2B9377-6F58-4E81-A808-0DD822DB9E2E}"/>
              </a:ext>
            </a:extLst>
          </p:cNvPr>
          <p:cNvGrpSpPr/>
          <p:nvPr/>
        </p:nvGrpSpPr>
        <p:grpSpPr>
          <a:xfrm>
            <a:off x="3096168" y="603031"/>
            <a:ext cx="8522575" cy="2498448"/>
            <a:chOff x="3062072" y="1054742"/>
            <a:chExt cx="8522575" cy="249844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4402142-5959-4010-86E9-C4127B6DB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2072" y="1054743"/>
              <a:ext cx="3273366" cy="249844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860A5EF-8FB3-40F3-8713-F3A16F7DF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2988" y="1054742"/>
              <a:ext cx="4971659" cy="2498448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1809ED3-9FD1-4032-B9A7-127EA3494AC4}"/>
              </a:ext>
            </a:extLst>
          </p:cNvPr>
          <p:cNvSpPr/>
          <p:nvPr/>
        </p:nvSpPr>
        <p:spPr>
          <a:xfrm>
            <a:off x="2847974" y="6523040"/>
            <a:ext cx="90070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https://www.ndcs.undp.org/content/ndc-support-programme/en/home/impact-and-learning/library/plan-el-salvador-sustentable.html</a:t>
            </a:r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8F76C7-4FE7-40AD-8016-134523BB0D9C}"/>
              </a:ext>
            </a:extLst>
          </p:cNvPr>
          <p:cNvSpPr/>
          <p:nvPr/>
        </p:nvSpPr>
        <p:spPr>
          <a:xfrm>
            <a:off x="1019174" y="3429000"/>
            <a:ext cx="9236860" cy="2666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based on: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 management of climate finance priorities / NDC governance.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of public spending on climate change (CPEIR)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NDC costing (I&amp;FF) at five NDC strategic sectors.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Prioritization of strategic investments to minimize climate damage/risks (Critical Investment Strategy 2050).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financing strategy, including governance and monitoring systems to be implemented.</a:t>
            </a:r>
          </a:p>
        </p:txBody>
      </p:sp>
    </p:spTree>
    <p:extLst>
      <p:ext uri="{BB962C8B-B14F-4D97-AF65-F5344CB8AC3E}">
        <p14:creationId xmlns:p14="http://schemas.microsoft.com/office/powerpoint/2010/main" val="2656049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44B61B-CA45-41DD-94EE-0C8604BCBDEA}"/>
              </a:ext>
            </a:extLst>
          </p:cNvPr>
          <p:cNvSpPr txBox="1"/>
          <p:nvPr/>
        </p:nvSpPr>
        <p:spPr>
          <a:xfrm>
            <a:off x="317835" y="204492"/>
            <a:ext cx="8777582" cy="5691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Selected examples from LAC region. </a:t>
            </a:r>
            <a:r>
              <a:rPr lang="en-US" sz="2800" dirty="0"/>
              <a:t>Ecuador and Chile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93406C1-EF87-4BD3-96A6-BB45187A0BD6}"/>
              </a:ext>
            </a:extLst>
          </p:cNvPr>
          <p:cNvGraphicFramePr/>
          <p:nvPr/>
        </p:nvGraphicFramePr>
        <p:xfrm>
          <a:off x="3373030" y="2544120"/>
          <a:ext cx="8786980" cy="3445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07498C-ED9C-48BC-AF62-EC031D3F5797}"/>
              </a:ext>
            </a:extLst>
          </p:cNvPr>
          <p:cNvCxnSpPr>
            <a:cxnSpLocks/>
          </p:cNvCxnSpPr>
          <p:nvPr/>
        </p:nvCxnSpPr>
        <p:spPr>
          <a:xfrm flipH="1">
            <a:off x="4692634" y="2382206"/>
            <a:ext cx="22949" cy="277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AB90D0-8A80-4454-AEC4-BEFDDE6C76C0}"/>
              </a:ext>
            </a:extLst>
          </p:cNvPr>
          <p:cNvCxnSpPr>
            <a:cxnSpLocks/>
          </p:cNvCxnSpPr>
          <p:nvPr/>
        </p:nvCxnSpPr>
        <p:spPr>
          <a:xfrm>
            <a:off x="5841161" y="1024752"/>
            <a:ext cx="9143" cy="3986041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19D447F-E324-46CB-A291-FA4A1F7CCDA1}"/>
              </a:ext>
            </a:extLst>
          </p:cNvPr>
          <p:cNvSpPr/>
          <p:nvPr/>
        </p:nvSpPr>
        <p:spPr>
          <a:xfrm>
            <a:off x="4274175" y="4868063"/>
            <a:ext cx="1537535" cy="712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PAST / 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BASE LINE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471B03-64FB-4EC5-BA29-B9F1816EA330}"/>
              </a:ext>
            </a:extLst>
          </p:cNvPr>
          <p:cNvSpPr/>
          <p:nvPr/>
        </p:nvSpPr>
        <p:spPr>
          <a:xfrm>
            <a:off x="8616276" y="4849492"/>
            <a:ext cx="1738162" cy="712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FUTURE / 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FORCAST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9B16D8-5CC1-4655-8032-38A7EBEB76B8}"/>
              </a:ext>
            </a:extLst>
          </p:cNvPr>
          <p:cNvSpPr/>
          <p:nvPr/>
        </p:nvSpPr>
        <p:spPr>
          <a:xfrm>
            <a:off x="6123744" y="4849493"/>
            <a:ext cx="2180497" cy="712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PRESENT /</a:t>
            </a:r>
          </a:p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REPORTING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2AB4EC5-3DE8-44D5-8A76-0669F6838E7C}"/>
              </a:ext>
            </a:extLst>
          </p:cNvPr>
          <p:cNvCxnSpPr>
            <a:cxnSpLocks/>
          </p:cNvCxnSpPr>
          <p:nvPr/>
        </p:nvCxnSpPr>
        <p:spPr>
          <a:xfrm>
            <a:off x="8993575" y="1131584"/>
            <a:ext cx="0" cy="3986042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BCF6060-238C-495A-BC78-E6A49269844A}"/>
              </a:ext>
            </a:extLst>
          </p:cNvPr>
          <p:cNvSpPr/>
          <p:nvPr/>
        </p:nvSpPr>
        <p:spPr>
          <a:xfrm>
            <a:off x="5885355" y="1264445"/>
            <a:ext cx="2878849" cy="122682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Tagging system and piloting of monitoring &amp; efficiency platform for NDC investments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388C8FB-9F68-4285-8358-7FBE1ACBCB1A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7324780" y="2491269"/>
            <a:ext cx="0" cy="316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3CDFDC0-3E9B-4EE0-86C8-A7C4C59E22A4}"/>
              </a:ext>
            </a:extLst>
          </p:cNvPr>
          <p:cNvSpPr txBox="1"/>
          <p:nvPr/>
        </p:nvSpPr>
        <p:spPr>
          <a:xfrm>
            <a:off x="7047944" y="3685254"/>
            <a:ext cx="194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dirty="0" err="1"/>
              <a:t>Public</a:t>
            </a:r>
            <a:r>
              <a:rPr lang="es-PA" dirty="0"/>
              <a:t> &amp; </a:t>
            </a:r>
            <a:r>
              <a:rPr lang="es-PA" dirty="0" err="1"/>
              <a:t>Private</a:t>
            </a:r>
            <a:endParaRPr lang="es-P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D51F62-08FF-42B0-A304-C98E8319AED5}"/>
              </a:ext>
            </a:extLst>
          </p:cNvPr>
          <p:cNvSpPr/>
          <p:nvPr/>
        </p:nvSpPr>
        <p:spPr>
          <a:xfrm>
            <a:off x="9104559" y="1246988"/>
            <a:ext cx="1738893" cy="12191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Costing of NDC – LTS – 2050 neutrality strategy for Energy sector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D605F1F-626E-45BC-A171-5BF8C813E4CA}"/>
              </a:ext>
            </a:extLst>
          </p:cNvPr>
          <p:cNvCxnSpPr>
            <a:cxnSpLocks/>
          </p:cNvCxnSpPr>
          <p:nvPr/>
        </p:nvCxnSpPr>
        <p:spPr>
          <a:xfrm>
            <a:off x="9642983" y="2460166"/>
            <a:ext cx="0" cy="221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B1FEE5C7-D7B2-431C-ABC5-34AE8890B329}"/>
              </a:ext>
            </a:extLst>
          </p:cNvPr>
          <p:cNvSpPr/>
          <p:nvPr/>
        </p:nvSpPr>
        <p:spPr>
          <a:xfrm>
            <a:off x="3726515" y="1268302"/>
            <a:ext cx="2056979" cy="121910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opportunities and limitations to incorporate climate change in the process of country's public spending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EA8F9A34-CA30-41D7-B35F-11B015E41BFB}"/>
              </a:ext>
            </a:extLst>
          </p:cNvPr>
          <p:cNvSpPr/>
          <p:nvPr/>
        </p:nvSpPr>
        <p:spPr>
          <a:xfrm rot="16200000">
            <a:off x="7450175" y="2069563"/>
            <a:ext cx="265962" cy="7238182"/>
          </a:xfrm>
          <a:prstGeom prst="leftBrace">
            <a:avLst>
              <a:gd name="adj1" fmla="val 69619"/>
              <a:gd name="adj2" fmla="val 50522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6240BB-3DEC-4F4A-8B0B-5D51718F3DA9}"/>
              </a:ext>
            </a:extLst>
          </p:cNvPr>
          <p:cNvSpPr/>
          <p:nvPr/>
        </p:nvSpPr>
        <p:spPr>
          <a:xfrm>
            <a:off x="4141308" y="6054629"/>
            <a:ext cx="67980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Data to support NDC Climate Finance Strategy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1BA6B0-2707-492B-A1FE-537D9FFA715D}"/>
              </a:ext>
            </a:extLst>
          </p:cNvPr>
          <p:cNvSpPr/>
          <p:nvPr/>
        </p:nvSpPr>
        <p:spPr>
          <a:xfrm>
            <a:off x="6914323" y="3057408"/>
            <a:ext cx="2212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PA" dirty="0"/>
              <a:t>Climate Budget </a:t>
            </a:r>
            <a:r>
              <a:rPr lang="es-PA" dirty="0" err="1"/>
              <a:t>Tagging</a:t>
            </a:r>
            <a:r>
              <a:rPr lang="es-PA" dirty="0"/>
              <a:t> / </a:t>
            </a:r>
            <a:r>
              <a:rPr lang="es-PA" dirty="0" err="1"/>
              <a:t>monitoring</a:t>
            </a:r>
            <a:endParaRPr lang="es-P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DA269B-0E9B-4224-B549-04D72EDDEDF6}"/>
              </a:ext>
            </a:extLst>
          </p:cNvPr>
          <p:cNvSpPr txBox="1"/>
          <p:nvPr/>
        </p:nvSpPr>
        <p:spPr>
          <a:xfrm>
            <a:off x="326978" y="887339"/>
            <a:ext cx="329774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NDC Energy sector mitigation targets adjusted,  disaggregated and costed (+ S-S cooperation).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Climate finance budget institutional frameworks strengthened with tools and methodologies.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Track climate spending (public and private) and climate financial flows.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Monitor efficiency of public policies associated with NDC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Strength capacities for the generation of NDC investment strategies to accelerate NDC implementation with I&amp;FF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34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801</Words>
  <Application>Microsoft Office PowerPoint</Application>
  <PresentationFormat>Widescreen</PresentationFormat>
  <Paragraphs>85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Climate Change Mainstreaming in Planning and Budgeting</vt:lpstr>
      <vt:lpstr>Climate change integration in PFM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Mainstreaming in Planning and Budgeting</dc:title>
  <dc:creator>Asad Abbas Maken</dc:creator>
  <cp:lastModifiedBy>Thomas Beloe</cp:lastModifiedBy>
  <cp:revision>3</cp:revision>
  <dcterms:created xsi:type="dcterms:W3CDTF">2020-09-02T09:54:21Z</dcterms:created>
  <dcterms:modified xsi:type="dcterms:W3CDTF">2021-03-10T18:23:45Z</dcterms:modified>
</cp:coreProperties>
</file>